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321" r:id="rId4"/>
    <p:sldId id="322" r:id="rId5"/>
    <p:sldId id="310" r:id="rId6"/>
    <p:sldId id="325" r:id="rId7"/>
    <p:sldId id="32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T - 5" initials="D-5" lastIdx="1" clrIdx="0">
    <p:extLst>
      <p:ext uri="{19B8F6BF-5375-455C-9EA6-DF929625EA0E}">
        <p15:presenceInfo xmlns:p15="http://schemas.microsoft.com/office/powerpoint/2012/main" userId="DDT - 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9900CC"/>
    <a:srgbClr val="521BB5"/>
    <a:srgbClr val="99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04.04.2025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2100" b="1" i="1" u="sng" dirty="0">
                <a:solidFill>
                  <a:srgbClr val="7030A0"/>
                </a:solidFill>
                <a:latin typeface="Montserrat" panose="00000500000000000000" pitchFamily="50" charset="-52"/>
              </a:rPr>
              <a:t>городской округ Краснотурьинск</a:t>
            </a:r>
          </a:p>
          <a:p>
            <a:pPr algn="ctr">
              <a:lnSpc>
                <a:spcPct val="110000"/>
              </a:lnSpc>
            </a:pPr>
            <a:r>
              <a:rPr lang="ru-RU" sz="2100" b="1" i="1" u="sng" dirty="0">
                <a:solidFill>
                  <a:srgbClr val="7030A0"/>
                </a:solidFill>
                <a:latin typeface="Montserrat" panose="00000500000000000000" pitchFamily="50" charset="-52"/>
              </a:rPr>
              <a:t>за 2024 год.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 </a:t>
            </a:r>
          </a:p>
          <a:p>
            <a:r>
              <a:rPr lang="ru-RU" sz="1600" i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Привалова Екатерина Владимировна</a:t>
            </a:r>
            <a:endParaRPr lang="ru-RU" sz="1200" i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Контактный телефон: 89506494258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Электронная почта: 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crim_privalova@mail.ru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63832" y="162106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1638"/>
            <a:ext cx="8531905" cy="24141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Направления деятельности МОЦ, определённые как перспективные на 2024 год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8773" y="3678682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5701432" y="162540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5591308" y="3678679"/>
            <a:ext cx="110124" cy="110125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51FD12C7-CFA0-E37D-7868-0278C7C48E16}"/>
              </a:ext>
            </a:extLst>
          </p:cNvPr>
          <p:cNvSpPr txBox="1"/>
          <p:nvPr/>
        </p:nvSpPr>
        <p:spPr>
          <a:xfrm>
            <a:off x="1542875" y="1528973"/>
            <a:ext cx="3776267" cy="41786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2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Организация работы с представителями реального сектора экономики.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1A87C67-5E0A-BEEE-CC6D-60E4E5EFB92C}"/>
              </a:ext>
            </a:extLst>
          </p:cNvPr>
          <p:cNvSpPr txBox="1"/>
          <p:nvPr/>
        </p:nvSpPr>
        <p:spPr>
          <a:xfrm>
            <a:off x="6096000" y="1528973"/>
            <a:ext cx="4540740" cy="107247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0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Открылось 2  профильных класса в общеобразовательных учреждениях: медицинский класс в МАОУ СОШ №9 в рамках соглашения с ГАУЗ СО «Краснотурьинская городская больница»,  в МАОУ СОШ №17 инженерный класс в рамках соглашения с компанией Русал.</a:t>
            </a: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0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 Планируется в 2025 году открытие профильного педагогического класса в МАОУ СОШ № 1.</a:t>
            </a: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5B77B7F1-3882-C5D2-6501-07DCA6FF14A3}"/>
              </a:ext>
            </a:extLst>
          </p:cNvPr>
          <p:cNvSpPr txBox="1"/>
          <p:nvPr/>
        </p:nvSpPr>
        <p:spPr>
          <a:xfrm>
            <a:off x="1555260" y="3585199"/>
            <a:ext cx="3776267" cy="20550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2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Реализация сетевых программ.</a:t>
            </a: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DC1F9022-D4E4-343C-EBEB-9C29E823DBB8}"/>
              </a:ext>
            </a:extLst>
          </p:cNvPr>
          <p:cNvSpPr txBox="1"/>
          <p:nvPr/>
        </p:nvSpPr>
        <p:spPr>
          <a:xfrm>
            <a:off x="6096000" y="3585199"/>
            <a:ext cx="3776267" cy="84522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2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Разработана и осваивается программа сетевого взаимодействия « Занимательная ботаника» между Центрами «Точка роста» при школах МАОУ СОШ №3, МАОУ ООШ №5 и детским технопарком «Кванториум».</a:t>
            </a:r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11376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3150153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11705" y="424364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8219265" cy="4989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Мероприятия по развитию содержания дополнительного образования </a:t>
            </a: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 городской округе Краснотурьинск, реализованные в 2024 году</a:t>
            </a:r>
          </a:p>
        </p:txBody>
      </p:sp>
      <p:sp>
        <p:nvSpPr>
          <p:cNvPr id="16" name="object 3"/>
          <p:cNvSpPr/>
          <p:nvPr/>
        </p:nvSpPr>
        <p:spPr>
          <a:xfrm>
            <a:off x="6657259" y="211376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652763" y="315015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652763" y="424151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06465DFF-98E9-533E-DBEC-B9D6B897EDC9}"/>
              </a:ext>
            </a:extLst>
          </p:cNvPr>
          <p:cNvSpPr txBox="1"/>
          <p:nvPr/>
        </p:nvSpPr>
        <p:spPr>
          <a:xfrm>
            <a:off x="1545488" y="2077137"/>
            <a:ext cx="4540740" cy="48615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 МАУ ДО «ЦДТ» -  региональный медиа – форум «Север не дремлет»</a:t>
            </a: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0AFEA40C-7534-E5AA-43A1-300A74AF1D75}"/>
              </a:ext>
            </a:extLst>
          </p:cNvPr>
          <p:cNvSpPr txBox="1"/>
          <p:nvPr/>
        </p:nvSpPr>
        <p:spPr>
          <a:xfrm>
            <a:off x="1555261" y="3086015"/>
            <a:ext cx="4540740" cy="48917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МАУ ДО «ЦДТ» -  областной детско-юношеский шахматный турнир «Форпост - 36»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CCF9158-BED8-518D-D3AF-43F9EAE33167}"/>
              </a:ext>
            </a:extLst>
          </p:cNvPr>
          <p:cNvSpPr txBox="1"/>
          <p:nvPr/>
        </p:nvSpPr>
        <p:spPr>
          <a:xfrm>
            <a:off x="1545488" y="4131854"/>
            <a:ext cx="4540740" cy="73693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Областной семинар – практикум «Представление опыта работы по сетевому взаимодействию образовательных учреждений, реализующие национальные проекты»</a:t>
            </a: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0A0BE628-9B9B-63DB-9B9C-212F5708D099}"/>
              </a:ext>
            </a:extLst>
          </p:cNvPr>
          <p:cNvSpPr txBox="1"/>
          <p:nvPr/>
        </p:nvSpPr>
        <p:spPr>
          <a:xfrm>
            <a:off x="7101697" y="1974393"/>
            <a:ext cx="4540740" cy="668258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 </a:t>
            </a:r>
            <a:r>
              <a:rPr lang="ru-RU" sz="12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 Медиа-форуме приняли участие 144 человека  из 9 муниципалитетов: Краснотурьинск, Серов, Сосьва, Карпинск, Кытлым, Верхотурье, Новая Ляля, Лобва, Ивдель.</a:t>
            </a: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481C5D78-CFD4-5AFE-3FD1-7241664F603B}"/>
              </a:ext>
            </a:extLst>
          </p:cNvPr>
          <p:cNvSpPr txBox="1"/>
          <p:nvPr/>
        </p:nvSpPr>
        <p:spPr>
          <a:xfrm>
            <a:off x="7101697" y="3086015"/>
            <a:ext cx="4540740" cy="632864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2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128 детей приняли участие из 10 муниципалитетов: Краснотурьинск, Карпинск, Ивдель, Серов, Верхняя Салда, Нижняя Тура, Волчанск, п. Восточный, Лобва, Гари.</a:t>
            </a: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517DBD97-E08B-3C6D-82C8-D84028250566}"/>
              </a:ext>
            </a:extLst>
          </p:cNvPr>
          <p:cNvSpPr txBox="1"/>
          <p:nvPr/>
        </p:nvSpPr>
        <p:spPr>
          <a:xfrm>
            <a:off x="7101697" y="4131854"/>
            <a:ext cx="4540740" cy="123245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Семинар – практикум проводился для педагогов области. Заявилось на участие 10 муниципальных образований. Приняли участие 6 муниципалитетов: Карпинск, Нижняя Тура, Сосьва, Волчанск, Североуральск, п. Красноярка; 27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148111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1981467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08772" y="2960377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Сравнительный анализ достижений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11705" y="4552184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473434" y="145669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466350" y="198146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466350" y="296037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466350" y="455218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137B6591-7C29-599C-1086-A7FF373626FD}"/>
              </a:ext>
            </a:extLst>
          </p:cNvPr>
          <p:cNvSpPr txBox="1"/>
          <p:nvPr/>
        </p:nvSpPr>
        <p:spPr>
          <a:xfrm>
            <a:off x="3066473" y="949050"/>
            <a:ext cx="3121890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2023 год</a:t>
            </a: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852DF34A-DBA2-4DA8-EFD9-40B830EF2435}"/>
              </a:ext>
            </a:extLst>
          </p:cNvPr>
          <p:cNvSpPr txBox="1"/>
          <p:nvPr/>
        </p:nvSpPr>
        <p:spPr>
          <a:xfrm>
            <a:off x="8922327" y="949050"/>
            <a:ext cx="3606800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2024 год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017CFE1-4682-BEE6-0EBC-9CE8FFB04E02}"/>
              </a:ext>
            </a:extLst>
          </p:cNvPr>
          <p:cNvSpPr txBox="1"/>
          <p:nvPr/>
        </p:nvSpPr>
        <p:spPr>
          <a:xfrm>
            <a:off x="1730750" y="1416975"/>
            <a:ext cx="4540740" cy="3495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000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Учреждения получившие лицензию на дополнительное образование: 35 учреждений</a:t>
            </a: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B845FB69-175E-756D-276E-C7793FDFCE7B}"/>
              </a:ext>
            </a:extLst>
          </p:cNvPr>
          <p:cNvSpPr txBox="1"/>
          <p:nvPr/>
        </p:nvSpPr>
        <p:spPr>
          <a:xfrm>
            <a:off x="1727313" y="1952361"/>
            <a:ext cx="4540740" cy="79047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</a:t>
            </a:r>
            <a:b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 возрасте от 5 до 18 лет, охваченных дополнительным образованием –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7385</a:t>
            </a: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 ребенка.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в возрасте от 5 до 18 лет, охваченных дополнительным образованием –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82,06%</a:t>
            </a:r>
            <a:endParaRPr lang="ru-RU" sz="10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4C36F94E-8B4B-2234-A004-55898ADEE0E1}"/>
              </a:ext>
            </a:extLst>
          </p:cNvPr>
          <p:cNvSpPr txBox="1"/>
          <p:nvPr/>
        </p:nvSpPr>
        <p:spPr>
          <a:xfrm>
            <a:off x="6733877" y="1409192"/>
            <a:ext cx="4540740" cy="3495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000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 В 2024 году еще 2 учреждения получили лицензию и начали реализовывать программы дополнительного образования</a:t>
            </a: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664ADAE2-A0A5-84E8-CEED-F8EE05119157}"/>
              </a:ext>
            </a:extLst>
          </p:cNvPr>
          <p:cNvSpPr txBox="1"/>
          <p:nvPr/>
        </p:nvSpPr>
        <p:spPr>
          <a:xfrm>
            <a:off x="6774771" y="1952360"/>
            <a:ext cx="4540740" cy="79047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</a:t>
            </a:r>
            <a:b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 возрасте от 5 до 18 лет, охваченных дополнительным образованием –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7537</a:t>
            </a: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 ребенка.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в возрасте от 5 до 18 лет, охваченных дополнительным образованием –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84,16%</a:t>
            </a:r>
            <a:endParaRPr lang="ru-RU" sz="10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:a16="http://schemas.microsoft.com/office/drawing/2014/main" id="{2B6815D1-7F7D-2BD4-0D0A-B0865AF9B791}"/>
              </a:ext>
            </a:extLst>
          </p:cNvPr>
          <p:cNvSpPr txBox="1"/>
          <p:nvPr/>
        </p:nvSpPr>
        <p:spPr>
          <a:xfrm>
            <a:off x="1727313" y="2928637"/>
            <a:ext cx="4194194" cy="116236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384 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программы реализовалось из них: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Социально-гуманитарной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88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Естественнонаучной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56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Художественной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83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программы;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Физкультурно-спортивной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68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Туристско-краеведческой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Технической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81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программа.</a:t>
            </a: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33525898-CDE6-2615-9024-CC1896C81014}"/>
              </a:ext>
            </a:extLst>
          </p:cNvPr>
          <p:cNvSpPr txBox="1"/>
          <p:nvPr/>
        </p:nvSpPr>
        <p:spPr>
          <a:xfrm>
            <a:off x="6774771" y="2928637"/>
            <a:ext cx="4297234" cy="162403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Сейчас реализуется программ дополнительного образования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418 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Социально-гуманитарной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107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Естественнонаучной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74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Художественной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84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программы;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Физкультурно-спортивной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68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Туристско-краеведческой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5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 (планируем разработать 2 программы дошкольного образования);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- Технической направленности </a:t>
            </a:r>
            <a:r>
              <a:rPr lang="ru-RU" sz="1000" b="1" spc="-3" dirty="0">
                <a:solidFill>
                  <a:srgbClr val="7030A0"/>
                </a:solidFill>
                <a:latin typeface="Montserrat"/>
                <a:cs typeface="Montserrat"/>
              </a:rPr>
              <a:t>80</a:t>
            </a:r>
            <a:r>
              <a:rPr lang="ru-RU" sz="10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программа.</a:t>
            </a:r>
          </a:p>
        </p:txBody>
      </p:sp>
      <p:sp>
        <p:nvSpPr>
          <p:cNvPr id="23" name="object 15">
            <a:extLst>
              <a:ext uri="{FF2B5EF4-FFF2-40B4-BE49-F238E27FC236}">
                <a16:creationId xmlns:a16="http://schemas.microsoft.com/office/drawing/2014/main" id="{A8984E91-51EA-0A6C-727A-6D7C2C62CC5E}"/>
              </a:ext>
            </a:extLst>
          </p:cNvPr>
          <p:cNvSpPr txBox="1"/>
          <p:nvPr/>
        </p:nvSpPr>
        <p:spPr>
          <a:xfrm>
            <a:off x="1727313" y="4504315"/>
            <a:ext cx="4461050" cy="31598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Всего общеобразовательных организаций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14,</a:t>
            </a: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 из них </a:t>
            </a:r>
            <a:r>
              <a:rPr lang="ru-RU" sz="1000" b="1" spc="-3" dirty="0">
                <a:solidFill>
                  <a:srgbClr val="682F8D"/>
                </a:solidFill>
                <a:latin typeface="Montserrat"/>
                <a:cs typeface="Montserrat"/>
              </a:rPr>
              <a:t>9</a:t>
            </a: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 вошли в реестр «Школьных театров».</a:t>
            </a:r>
            <a:endParaRPr lang="ru-RU" sz="10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C61D09DC-428F-BB24-3092-F44FC2A3B71E}"/>
              </a:ext>
            </a:extLst>
          </p:cNvPr>
          <p:cNvSpPr txBox="1"/>
          <p:nvPr/>
        </p:nvSpPr>
        <p:spPr>
          <a:xfrm>
            <a:off x="6774771" y="4518583"/>
            <a:ext cx="4540740" cy="3495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000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Все общеобразовательные учреждения вошли во Всероссийский  реестр «Школьных театров»</a:t>
            </a: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B26C5B61-D3F1-8293-B48B-38A7BDA10158}"/>
              </a:ext>
            </a:extLst>
          </p:cNvPr>
          <p:cNvSpPr/>
          <p:nvPr/>
        </p:nvSpPr>
        <p:spPr>
          <a:xfrm>
            <a:off x="1308771" y="5085151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0E465C69-EF76-1AEB-0101-5BEC5745ED23}"/>
              </a:ext>
            </a:extLst>
          </p:cNvPr>
          <p:cNvSpPr/>
          <p:nvPr/>
        </p:nvSpPr>
        <p:spPr>
          <a:xfrm>
            <a:off x="6473437" y="5085151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4200075D-3F87-C61C-93E0-2EF8E6D06E39}"/>
              </a:ext>
            </a:extLst>
          </p:cNvPr>
          <p:cNvSpPr txBox="1"/>
          <p:nvPr/>
        </p:nvSpPr>
        <p:spPr>
          <a:xfrm>
            <a:off x="1727313" y="5075617"/>
            <a:ext cx="4368686" cy="79047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Реализуются программы с привлечением реального сектора экономики.</a:t>
            </a:r>
          </a:p>
          <a:p>
            <a:pPr marL="8125">
              <a:spcBef>
                <a:spcPts val="61"/>
              </a:spcBef>
            </a:pP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Программы «Профориентации»-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90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детей обучается, «Билет в будущее»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513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детей, «Медицинский класс»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16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человек. «Психолого-педагогический класс»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30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человек.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38A4BD-B835-B4C8-F554-5FF0A0180358}"/>
              </a:ext>
            </a:extLst>
          </p:cNvPr>
          <p:cNvSpPr txBox="1"/>
          <p:nvPr/>
        </p:nvSpPr>
        <p:spPr>
          <a:xfrm>
            <a:off x="6664620" y="5033553"/>
            <a:ext cx="4609997" cy="1028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Реализуются программы с привлечением реального сектора экономики.</a:t>
            </a:r>
          </a:p>
          <a:p>
            <a:pPr marL="8125">
              <a:spcBef>
                <a:spcPts val="61"/>
              </a:spcBef>
            </a:pP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Программы «Профориентации»-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 95 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детей обучается, «Билет в будущее»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635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детей, «Медицинский класс»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42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человека. «Психолого-педагогический класс»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30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человек,  «Инженерный класс» - </a:t>
            </a:r>
            <a:r>
              <a:rPr lang="ru-RU" sz="1000" b="1" dirty="0">
                <a:solidFill>
                  <a:srgbClr val="7030A0"/>
                </a:solidFill>
                <a:latin typeface="Montserrat"/>
                <a:cs typeface="Montserrat"/>
              </a:rPr>
              <a:t>28</a:t>
            </a:r>
            <a:r>
              <a:rPr lang="ru-RU" sz="1000" dirty="0">
                <a:solidFill>
                  <a:srgbClr val="7030A0"/>
                </a:solidFill>
                <a:latin typeface="Montserrat"/>
                <a:cs typeface="Montserrat"/>
              </a:rPr>
              <a:t>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501995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Направления деятельности МОЦ </a:t>
            </a:r>
            <a:r>
              <a:rPr lang="ru-RU" sz="1400" b="1" spc="-6" dirty="0">
                <a:solidFill>
                  <a:srgbClr val="7030A0"/>
                </a:solidFill>
                <a:latin typeface="Montserrat"/>
                <a:cs typeface="Montserrat"/>
              </a:rPr>
              <a:t>(г.о. Краснотурьинск) </a:t>
            </a:r>
            <a:endParaRPr lang="ru-RU"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определённые как перспективные на 2025 год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930277-DEB2-B886-E844-0EC9636624BB}"/>
              </a:ext>
            </a:extLst>
          </p:cNvPr>
          <p:cNvSpPr txBox="1"/>
          <p:nvPr/>
        </p:nvSpPr>
        <p:spPr>
          <a:xfrm>
            <a:off x="1555260" y="2220957"/>
            <a:ext cx="9491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 работы по сетевому взаимодействию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08D019-CB59-0466-ED2A-821FF35D41BE}"/>
              </a:ext>
            </a:extLst>
          </p:cNvPr>
          <p:cNvSpPr txBox="1"/>
          <p:nvPr/>
        </p:nvSpPr>
        <p:spPr>
          <a:xfrm>
            <a:off x="1555260" y="2905479"/>
            <a:ext cx="7422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Социальное партнерство с предприятиями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E53DE5-7388-398A-5BA9-829523F96CFA}"/>
              </a:ext>
            </a:extLst>
          </p:cNvPr>
          <p:cNvSpPr txBox="1"/>
          <p:nvPr/>
        </p:nvSpPr>
        <p:spPr>
          <a:xfrm>
            <a:off x="1542778" y="3787252"/>
            <a:ext cx="10150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Разработка программ в  дистанционной форме обучения для детей, проживающих в сельской местности.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314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05778" y="471781"/>
            <a:ext cx="7925395" cy="22364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lvl="0"/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Предложения в план округа от муниципального образования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308770" y="1850926"/>
            <a:ext cx="3764899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Можем поделиться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357869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6254929" y="1850925"/>
            <a:ext cx="5389581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Хотим чтобы с нами поделились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object 15">
            <a:extLst>
              <a:ext uri="{FF2B5EF4-FFF2-40B4-BE49-F238E27FC236}">
                <a16:creationId xmlns:a16="http://schemas.microsoft.com/office/drawing/2014/main" id="{6ADDCF7E-2469-0FCF-B7B0-5C4474D63FD5}"/>
              </a:ext>
            </a:extLst>
          </p:cNvPr>
          <p:cNvSpPr txBox="1"/>
          <p:nvPr/>
        </p:nvSpPr>
        <p:spPr>
          <a:xfrm>
            <a:off x="6679349" y="2532354"/>
            <a:ext cx="4540740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Реализация сетевого взаимодействия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F5158-CF08-4D4A-FBC3-D312EC8FA6A9}"/>
              </a:ext>
            </a:extLst>
          </p:cNvPr>
          <p:cNvSpPr txBox="1"/>
          <p:nvPr/>
        </p:nvSpPr>
        <p:spPr>
          <a:xfrm>
            <a:off x="1454946" y="2523618"/>
            <a:ext cx="4902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682F8D"/>
                </a:solidFill>
                <a:latin typeface="Montserrat"/>
                <a:cs typeface="Montserrat"/>
              </a:rPr>
              <a:t>Наставничество в дополнительном образовании в Центрах «Точка роста»</a:t>
            </a:r>
            <a:endParaRPr lang="ru-RU" sz="12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6CAC67F-843E-D76F-E55E-C1EBBE9B0158}"/>
              </a:ext>
            </a:extLst>
          </p:cNvPr>
          <p:cNvSpPr/>
          <p:nvPr/>
        </p:nvSpPr>
        <p:spPr>
          <a:xfrm>
            <a:off x="1308770" y="345836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6F260D-A450-C0C0-F618-97BE5DDAAE80}"/>
              </a:ext>
            </a:extLst>
          </p:cNvPr>
          <p:cNvSpPr txBox="1"/>
          <p:nvPr/>
        </p:nvSpPr>
        <p:spPr>
          <a:xfrm>
            <a:off x="1454946" y="3374592"/>
            <a:ext cx="4902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200" dirty="0">
                <a:solidFill>
                  <a:srgbClr val="682F8D"/>
                </a:solidFill>
                <a:latin typeface="Montserrat"/>
                <a:cs typeface="Montserrat"/>
              </a:rPr>
              <a:t>Учебно-исследовательские проекты воспитанников в общеобразовательных учреждениях.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FDD03A4-8C7F-519D-7761-C42C8C0BC9F1}"/>
              </a:ext>
            </a:extLst>
          </p:cNvPr>
          <p:cNvSpPr/>
          <p:nvPr/>
        </p:nvSpPr>
        <p:spPr>
          <a:xfrm>
            <a:off x="6369464" y="3458369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5CEEBA-C2EB-9360-FC17-2C6E5AEBA804}"/>
              </a:ext>
            </a:extLst>
          </p:cNvPr>
          <p:cNvSpPr txBox="1"/>
          <p:nvPr/>
        </p:nvSpPr>
        <p:spPr>
          <a:xfrm>
            <a:off x="6491182" y="3374592"/>
            <a:ext cx="5067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Дополнительное образование детей, как инструмент профилактики и преодоления школьной неуспешности.</a:t>
            </a:r>
            <a:endParaRPr lang="ru-RU" sz="1200" b="1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902665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4598</TotalTime>
  <Words>719</Words>
  <Application>Microsoft Office PowerPoint</Application>
  <PresentationFormat>Широкоэкранный</PresentationFormat>
  <Paragraphs>71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Пользователь</cp:lastModifiedBy>
  <cp:revision>321</cp:revision>
  <cp:lastPrinted>2024-11-20T10:09:58Z</cp:lastPrinted>
  <dcterms:created xsi:type="dcterms:W3CDTF">2021-06-04T06:08:56Z</dcterms:created>
  <dcterms:modified xsi:type="dcterms:W3CDTF">2025-04-04T06:11:28Z</dcterms:modified>
</cp:coreProperties>
</file>