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D354BD8-A9CB-46D7-A8D0-5C3E47FF827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Удовлетворены ли Вы компетентностью работников дополнительного образования?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компетентностью работников дополнительного образования?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26-4624-B2A5-84834912040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13-4191-B7F9-E58D41E79B0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D4F0F7B-7B3D-4E85-82DB-BC9CBDF5A977}" type="PERCENTAGE">
                      <a:rPr lang="en-US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67955367116364"/>
                      <c:h val="5.44855341932634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26-4624-B2A5-84834912040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0.96399999999999997</c:v>
                </c:pt>
                <c:pt idx="1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26-4624-B2A5-8483491204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Удовлетворены ли Вы качеством предоставляемых образовательных услуг?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качеством предоставляемых образовательных услуг?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4-4202-9229-3444A063DA2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4-4202-9229-3444A063DA2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0.95799999999999996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1-4FB8-A129-3C139058190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Удовлетворены ли Вы профессиональным уровнем педагогов?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Удовлетворены ли Вы профессиональным уровнем педагогов?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C4-448A-8066-51FA24F34A8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B7-41DA-A7BE-932A862224A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C4-448A-8066-51FA24F34A8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C4-448A-8066-51FA24F34A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0.95699999999999996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7-41DA-A7BE-932A862224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Находится близко к дому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333333056284731E-3"/>
                  <c:y val="-2.6267657084089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05-407E-8F21-A6B8467D7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5-407E-8F21-A6B8467D73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Для раскрытия потенциала ребенка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611110977204238E-2"/>
                  <c:y val="-3.221492388060751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05-407E-8F21-A6B8467D7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05-407E-8F21-A6B8467D73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Нравится педагог дополнительного образования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555555426266141E-2"/>
                  <c:y val="2.36418493783502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05-407E-8F21-A6B8467D7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.00%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05-407E-8F21-A6B8467D73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 этого учреждения репутация одного из лучших в городе учреждений дополнительного образования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99999875328086E-2"/>
                  <c:y val="-8.082403870522508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05-407E-8F21-A6B8467D73B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0.0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05-407E-8F21-A6B8467D73B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рекомендации друзей или знакомых, дети которых обучались в этом учреждении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166666569699661E-2"/>
                  <c:y val="-2.01485820698578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05-407E-8F21-A6B8467D7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%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05-407E-8F21-A6B8467D73B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 этом учреждении занимался первый ребенок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33333222513816E-2"/>
                  <c:y val="-1.223813379585189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05-407E-8F21-A6B8467D73B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0%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05-407E-8F21-A6B8467D73B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 этом учреждении занимался кто-то из родственников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277777671575775E-2"/>
                  <c:y val="-7.967875880454375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05-407E-8F21-A6B8467D73B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 formatCode="0.0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05-407E-8F21-A6B8467D73B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99999875328086E-2"/>
                  <c:y val="-6.0618029028918809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05-407E-8F21-A6B8467D7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 formatCode="0.00%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05-407E-8F21-A6B8467D7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gapDepth val="138"/>
        <c:shape val="box"/>
        <c:axId val="565746952"/>
        <c:axId val="565743712"/>
        <c:axId val="0"/>
      </c:bar3DChart>
      <c:catAx>
        <c:axId val="56574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743712"/>
        <c:crosses val="autoZero"/>
        <c:auto val="1"/>
        <c:lblAlgn val="ctr"/>
        <c:lblOffset val="100"/>
        <c:noMultiLvlLbl val="0"/>
      </c:catAx>
      <c:valAx>
        <c:axId val="56574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746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6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в некоторых можно было бы принять участие, если не буду занят(а) на работе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803056621537745E-2"/>
                  <c:y val="-1.842719869036302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CD-4A4A-856E-A0BF691B3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0.57499999999999996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CD-4A4A-856E-A0BF691B34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было бы интересно участвовать вместе с ребенком в различных проектах и мероприятиях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207132116921402E-2"/>
                  <c:y val="-4.376459688961215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CD-4A4A-856E-A0BF691B34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CD-4A4A-856E-A0BF691B34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Нет, для этого и существует дополнительное образование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447539666459726E-2"/>
                  <c:y val="-4.14611970533168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CD-4A4A-856E-A0BF691B345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0%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D-4A4A-856E-A0BF691B3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523344"/>
        <c:axId val="397521544"/>
        <c:axId val="0"/>
      </c:bar3DChart>
      <c:catAx>
        <c:axId val="397523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521544"/>
        <c:crosses val="autoZero"/>
        <c:auto val="1"/>
        <c:lblAlgn val="ctr"/>
        <c:lblOffset val="100"/>
        <c:noMultiLvlLbl val="0"/>
      </c:catAx>
      <c:valAx>
        <c:axId val="397521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52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 образовательном процессе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29911273803413E-2"/>
                  <c:y val="-2.11375985542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68-40D5-9CA2-E03BBBC72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F68-40D5-9CA2-E03BBBC729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 режиме работы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294866910705095E-2"/>
                  <c:y val="-2.818346473904589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68-40D5-9CA2-E03BBBC72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0.16800000000000001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F68-40D5-9CA2-E03BBBC729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 возможных мероприятиях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964203092994111E-2"/>
                  <c:y val="-2.583484267745873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68-40D5-9CA2-E03BBBC72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.00%">
                  <c:v>0.161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3F68-40D5-9CA2-E03BBBC729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 тематических мероприятиях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486105819930541E-2"/>
                  <c:y val="-2.583484267745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0.00%">
                  <c:v>0.14599999999999999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3F68-40D5-9CA2-E03BBBC729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 целях и задачах воспитания и обучения детей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9048636531783E-2"/>
                  <c:y val="-3.053208680063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%">
                  <c:v>0.111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3F68-40D5-9CA2-E03BBBC729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 ежедневных достижениях ребенка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r="5400000" algn="ctr" rotWithShape="0">
                <a:srgbClr val="000000">
                  <a:alpha val="43137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5199247456092404E-2"/>
                  <c:y val="-2.3486220615871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 formatCode="0.00%">
                  <c:v>0.10100000000000001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5-3F68-40D5-9CA2-E03BBBC729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 оздоровлении и физическом развитии ребенка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08008546866975E-2"/>
                  <c:y val="-3.053208680063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 formatCode="0.00%">
                  <c:v>8.4000000000000005E-2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3F68-40D5-9CA2-E03BBBC729D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О подготовке ребенка к школе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816769637641511E-2"/>
                  <c:y val="-2.583484267745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 formatCode="0.00%">
                  <c:v>5.8999999999999997E-2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3F68-40D5-9CA2-E03BBBC72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39012432"/>
        <c:axId val="476478200"/>
        <c:axId val="0"/>
      </c:bar3DChart>
      <c:catAx>
        <c:axId val="2390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78200"/>
        <c:crosses val="autoZero"/>
        <c:auto val="1"/>
        <c:lblAlgn val="ctr"/>
        <c:lblOffset val="100"/>
        <c:noMultiLvlLbl val="0"/>
      </c:catAx>
      <c:valAx>
        <c:axId val="47647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21209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0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mpd="sng"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Традиционные групповые (родительские собрания, семинары)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29911273803413E-2"/>
                  <c:y val="-5.1669685354917477E-2"/>
                </c:manualLayout>
              </c:layout>
              <c:tx>
                <c:rich>
                  <a:bodyPr/>
                  <a:lstStyle/>
                  <a:p>
                    <a:fld id="{B38685C6-2C93-4100-9EFE-0E28BA430FF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0.434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F68-40D5-9CA2-E03BBBC729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Традиционные индивидуальные (беседы, консультации)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96420309299409E-2"/>
                  <c:y val="-3.9926575046981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4DD77B-FC7D-4041-9194-DB9588D88BD3}" type="VALUE">
                      <a:rPr lang="en-US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F68-40D5-9CA2-E03BBBC72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0.22700000000000001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3F68-40D5-9CA2-E03BBBC729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Вовлечение родителей в образовательный процесс (образовательные проекты; трудовая, конкурсная, исследовательская, досуговая деятельность и т.п.)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964203092994111E-2"/>
                  <c:y val="-4.9321063293330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F8047C-5C7D-4C81-9FE0-ACB496D9C39D}" type="VALUE">
                      <a:rPr lang="en-US" b="1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3F68-40D5-9CA2-E03BBBC72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.00%">
                  <c:v>0.159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3F68-40D5-9CA2-E03BBBC729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Интерактивные формы (конференции, тренинги, деловые игры)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9048636531783E-2"/>
                  <c:y val="-4.9321063293330407E-2"/>
                </c:manualLayout>
              </c:layout>
              <c:tx>
                <c:rich>
                  <a:bodyPr/>
                  <a:lstStyle/>
                  <a:p>
                    <a:fld id="{8BD1AD0C-3B6E-4802-B8C4-1910DD18272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0.00%">
                  <c:v>9.8000000000000004E-2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3F68-40D5-9CA2-E03BBBC729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39048636531783E-2"/>
                  <c:y val="-5.8715551539678952E-2"/>
                </c:manualLayout>
              </c:layout>
              <c:tx>
                <c:rich>
                  <a:bodyPr/>
                  <a:lstStyle/>
                  <a:p>
                    <a:fld id="{E1227AA5-4F33-4607-9803-4FB2449FA909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3F68-40D5-9CA2-E03BBBC729D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0.00%">
                  <c:v>8.2000000000000003E-2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3F68-40D5-9CA2-E03BBBC72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239012432"/>
        <c:axId val="476478200"/>
        <c:axId val="0"/>
      </c:bar3DChart>
      <c:catAx>
        <c:axId val="2390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478200"/>
        <c:crosses val="autoZero"/>
        <c:auto val="1"/>
        <c:lblAlgn val="ctr"/>
        <c:lblOffset val="100"/>
        <c:noMultiLvlLbl val="0"/>
      </c:catAx>
      <c:valAx>
        <c:axId val="47647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21209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01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35260450311674E-2"/>
          <c:y val="0.60177559526473412"/>
          <c:w val="0.88936253581899194"/>
          <c:h val="0.384132672365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cmpd="sng"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3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2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472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6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85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06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46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6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7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3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3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2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E7BEBE7-25E2-40EC-8387-325E521BE405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6BD77F-8A5A-4E27-A506-CF12F1193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52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5608-A777-A7E4-6AA1-370C7028A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Итоговый отчет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0AE205-E21B-90A1-50EF-8594C30BD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/>
              <a:t>2023-2024 учебный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96B26-3D6E-B2E0-3F83-6FE93DAC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24" y="130630"/>
            <a:ext cx="11551330" cy="134112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Результаты анкетирования «Удовлетворенность родителей дополнительным образованием детей».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8F1951F-83B7-CBEF-7742-7EC6D619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331695"/>
              </p:ext>
            </p:extLst>
          </p:nvPr>
        </p:nvGraphicFramePr>
        <p:xfrm>
          <a:off x="624875" y="1896176"/>
          <a:ext cx="3589686" cy="407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173928B-2021-1E43-D2A4-EC7FB142A986}"/>
              </a:ext>
            </a:extLst>
          </p:cNvPr>
          <p:cNvSpPr txBox="1"/>
          <p:nvPr/>
        </p:nvSpPr>
        <p:spPr>
          <a:xfrm>
            <a:off x="3368842" y="1418493"/>
            <a:ext cx="79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Всего анкетирование прошли 1223 человека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44209D0-668D-1BDC-FAB1-B64EEFAC9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213814"/>
              </p:ext>
            </p:extLst>
          </p:nvPr>
        </p:nvGraphicFramePr>
        <p:xfrm>
          <a:off x="4342698" y="2117557"/>
          <a:ext cx="3378469" cy="385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D40C240-EE0C-4620-DC14-6BAE06119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118123"/>
              </p:ext>
            </p:extLst>
          </p:nvPr>
        </p:nvGraphicFramePr>
        <p:xfrm>
          <a:off x="7849304" y="2117556"/>
          <a:ext cx="3378469" cy="385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353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9B2FC05-3E25-3D2E-4BD3-A77C4E3C6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809220"/>
              </p:ext>
            </p:extLst>
          </p:nvPr>
        </p:nvGraphicFramePr>
        <p:xfrm>
          <a:off x="0" y="452386"/>
          <a:ext cx="12031579" cy="611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D59696B-88B3-3D34-3633-C83AFAB39AED}"/>
              </a:ext>
            </a:extLst>
          </p:cNvPr>
          <p:cNvSpPr txBox="1"/>
          <p:nvPr/>
        </p:nvSpPr>
        <p:spPr>
          <a:xfrm>
            <a:off x="77002" y="0"/>
            <a:ext cx="11954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62324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Наиболее важный критерий выбора учреждения дополнительного образования детей для обучения Вашего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62724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0DB5-BCD8-1A64-F942-7ABEE8D2F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" y="449000"/>
            <a:ext cx="11964203" cy="250257"/>
          </a:xfrm>
        </p:spPr>
        <p:txBody>
          <a:bodyPr>
            <a:normAutofit fontScale="90000"/>
          </a:bodyPr>
          <a:lstStyle/>
          <a:p>
            <a:r>
              <a:rPr lang="ru-RU" sz="2200" b="1" i="0" dirty="0">
                <a:solidFill>
                  <a:srgbClr val="C00000"/>
                </a:solidFill>
                <a:effectLst/>
                <a:latin typeface="YS Text"/>
              </a:rPr>
              <a:t>Готовы ли Вы принимать активное участие в дополнительном образовании своего ребенка?</a:t>
            </a:r>
            <a:br>
              <a:rPr lang="ru-RU" b="1" i="0" dirty="0">
                <a:effectLst/>
                <a:latin typeface="YS Text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D9162F8-FDA5-750B-25DD-188D9A4735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159161"/>
              </p:ext>
            </p:extLst>
          </p:nvPr>
        </p:nvGraphicFramePr>
        <p:xfrm>
          <a:off x="482599" y="895149"/>
          <a:ext cx="11337223" cy="551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22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40E3B-0D63-B691-7469-ADF4AE3D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1" y="415312"/>
            <a:ext cx="11510997" cy="317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0" dirty="0">
                <a:solidFill>
                  <a:srgbClr val="C00000"/>
                </a:solidFill>
                <a:effectLst/>
                <a:latin typeface="YS Text"/>
              </a:rPr>
              <a:t>Вы получаете от педагогов дополнительного образования информацию:</a:t>
            </a:r>
            <a:br>
              <a:rPr lang="ru-RU" b="1" i="0" dirty="0">
                <a:effectLst/>
                <a:latin typeface="YS Text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6931DF-F653-E9DC-A904-D43A7F384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4850"/>
              </p:ext>
            </p:extLst>
          </p:nvPr>
        </p:nvGraphicFramePr>
        <p:xfrm>
          <a:off x="259882" y="875900"/>
          <a:ext cx="11591616" cy="540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68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40E3B-0D63-B691-7469-ADF4AE3D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1" y="415312"/>
            <a:ext cx="11510997" cy="3176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YS Text"/>
              </a:rPr>
              <a:t>Какие формы родительского просвещения удобны лично для Вас?</a:t>
            </a:r>
            <a:br>
              <a:rPr lang="ru-RU" b="1" i="0" dirty="0">
                <a:effectLst/>
                <a:latin typeface="YS Text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96931DF-F653-E9DC-A904-D43A7F3843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423024"/>
              </p:ext>
            </p:extLst>
          </p:nvPr>
        </p:nvGraphicFramePr>
        <p:xfrm>
          <a:off x="259882" y="875900"/>
          <a:ext cx="11591616" cy="540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756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730BC-7EB5-6CBC-238E-49710DBFC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61" y="173255"/>
            <a:ext cx="8280951" cy="89354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316F4B6-4C80-432F-9D28-81C20BDFF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261" y="1145407"/>
            <a:ext cx="11425187" cy="464579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95,8% опрошенных удовлетворены качеством предоставляемых услуг в дополнительном образовании.</a:t>
            </a:r>
          </a:p>
          <a:p>
            <a:r>
              <a:rPr lang="ru-RU" dirty="0">
                <a:solidFill>
                  <a:schemeClr val="bg1"/>
                </a:solidFill>
              </a:rPr>
              <a:t>96,4% родителей удовлетворены компетентностью работников дополнительного образования.</a:t>
            </a:r>
          </a:p>
          <a:p>
            <a:r>
              <a:rPr lang="ru-RU" dirty="0">
                <a:solidFill>
                  <a:schemeClr val="bg1"/>
                </a:solidFill>
              </a:rPr>
              <a:t>97% родителей удовлетворены информацией о деятельности учреждений дополнительного образования, представленной на сайтах в сети Интернет.</a:t>
            </a:r>
          </a:p>
          <a:p>
            <a:r>
              <a:rPr lang="ru-RU" b="1" u="sng" dirty="0">
                <a:solidFill>
                  <a:schemeClr val="bg1"/>
                </a:solidFill>
              </a:rPr>
              <a:t>Рекомендации и предложения по работе учреждений реализующие программы дополнительного образования от родителей были следующие: </a:t>
            </a:r>
          </a:p>
          <a:p>
            <a:r>
              <a:rPr lang="ru-RU" dirty="0">
                <a:solidFill>
                  <a:schemeClr val="bg1"/>
                </a:solidFill>
              </a:rPr>
              <a:t>- заранее предоставлять информацию о предстоящих играх и мероприятиях, больше обратной связи от педагога, </a:t>
            </a:r>
          </a:p>
          <a:p>
            <a:r>
              <a:rPr lang="ru-RU" dirty="0">
                <a:solidFill>
                  <a:schemeClr val="bg1"/>
                </a:solidFill>
              </a:rPr>
              <a:t>- организовать больше мест для записи в летние лагеря, </a:t>
            </a:r>
          </a:p>
          <a:p>
            <a:r>
              <a:rPr lang="ru-RU" dirty="0">
                <a:solidFill>
                  <a:schemeClr val="bg1"/>
                </a:solidFill>
              </a:rPr>
              <a:t>- больше выездных конкурсов и мероприятий, </a:t>
            </a:r>
          </a:p>
          <a:p>
            <a:r>
              <a:rPr lang="ru-RU" dirty="0">
                <a:solidFill>
                  <a:schemeClr val="bg1"/>
                </a:solidFill>
              </a:rPr>
              <a:t>- улучшение материально-технической базы, </a:t>
            </a:r>
          </a:p>
          <a:p>
            <a:r>
              <a:rPr lang="ru-RU" dirty="0">
                <a:solidFill>
                  <a:schemeClr val="bg1"/>
                </a:solidFill>
              </a:rPr>
              <a:t>- расширить базу предоставляемых услуг, </a:t>
            </a:r>
          </a:p>
          <a:p>
            <a:r>
              <a:rPr lang="ru-RU" dirty="0">
                <a:solidFill>
                  <a:schemeClr val="bg1"/>
                </a:solidFill>
              </a:rPr>
              <a:t>- организовать летний спортивный лагерь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3F61A-9C30-C2EB-F7B5-7AEB47CEA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438" y="685799"/>
            <a:ext cx="8441356" cy="3337561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6551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C1BB296-1F65-D7F6-2DD6-B3B203C2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310393"/>
            <a:ext cx="11207932" cy="763397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Статистическая информация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FD87CFD-7CC6-EF25-C785-A1DCD3395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568739"/>
            <a:ext cx="5677989" cy="505848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35 организаций имеющих лицензию на дополнительное образование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Реализуется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390</a:t>
            </a:r>
            <a:r>
              <a:rPr lang="ru-RU" sz="1600" spc="-3" dirty="0">
                <a:cs typeface="Montserrat"/>
              </a:rPr>
              <a:t> программ</a:t>
            </a:r>
          </a:p>
          <a:p>
            <a:pPr marL="8125">
              <a:spcBef>
                <a:spcPts val="61"/>
              </a:spcBef>
            </a:pPr>
            <a:r>
              <a:rPr lang="ru-RU" u="sng" spc="-3" dirty="0">
                <a:cs typeface="Montserrat"/>
              </a:rPr>
              <a:t>По направленностям: </a:t>
            </a:r>
            <a:endParaRPr lang="ru-RU" sz="1600" u="sng" spc="-3" dirty="0">
              <a:cs typeface="Montserrat"/>
            </a:endParaRP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Социально-гуманитарной направленности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93</a:t>
            </a:r>
            <a:r>
              <a:rPr lang="ru-RU" sz="1600" spc="-3" dirty="0">
                <a:cs typeface="Montserrat"/>
              </a:rPr>
              <a:t> программы;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Естественнонаучной направленности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59</a:t>
            </a:r>
            <a:r>
              <a:rPr lang="ru-RU" sz="1600" spc="-3" dirty="0"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Художественной направленности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83</a:t>
            </a:r>
            <a:r>
              <a:rPr lang="ru-RU" sz="1600" spc="-3" dirty="0">
                <a:cs typeface="Montserrat"/>
              </a:rPr>
              <a:t> программы;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Физкультурно-спортивной направленности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68</a:t>
            </a:r>
            <a:r>
              <a:rPr lang="ru-RU" sz="1600" spc="-3" dirty="0">
                <a:cs typeface="Montserrat"/>
              </a:rPr>
              <a:t> программ;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Туристско-краеведческой направленности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 6 </a:t>
            </a:r>
            <a:r>
              <a:rPr lang="ru-RU" sz="1600" spc="-3" dirty="0">
                <a:cs typeface="Montserrat"/>
              </a:rPr>
              <a:t>программ;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cs typeface="Montserrat"/>
              </a:rPr>
              <a:t>- Технической направленности </a:t>
            </a:r>
            <a:r>
              <a:rPr lang="ru-RU" sz="1600" b="1" spc="-3" dirty="0">
                <a:solidFill>
                  <a:srgbClr val="FF0000"/>
                </a:solidFill>
                <a:cs typeface="Montserrat"/>
              </a:rPr>
              <a:t>81</a:t>
            </a:r>
            <a:r>
              <a:rPr lang="ru-RU" sz="1600" spc="-3" dirty="0">
                <a:cs typeface="Montserrat"/>
              </a:rPr>
              <a:t> программа</a:t>
            </a:r>
            <a:endParaRPr lang="ru-RU" dirty="0"/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996DF66F-2246-1966-47DA-EEE2A0C9DD9D}"/>
              </a:ext>
            </a:extLst>
          </p:cNvPr>
          <p:cNvSpPr txBox="1">
            <a:spLocks/>
          </p:cNvSpPr>
          <p:nvPr/>
        </p:nvSpPr>
        <p:spPr>
          <a:xfrm>
            <a:off x="566056" y="1568741"/>
            <a:ext cx="5016137" cy="5058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11 721 </a:t>
            </a:r>
            <a:r>
              <a:rPr lang="ru-RU" dirty="0"/>
              <a:t>Общее количество детей в городе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8 999 </a:t>
            </a:r>
            <a:r>
              <a:rPr lang="ru-RU" dirty="0"/>
              <a:t>количество детей в возрасте от 5 до 18 лет в городе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7 005 </a:t>
            </a:r>
            <a:r>
              <a:rPr lang="ru-RU" dirty="0"/>
              <a:t>количество детей в возрасте от 5 до 18 лет, охваченных дополнительным образованием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77.8% </a:t>
            </a:r>
            <a:r>
              <a:rPr lang="ru-RU" dirty="0"/>
              <a:t>доля детей в возрасте от 5 до 18 лет, охваченных дополнительным образованием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244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C1BB296-1F65-D7F6-2DD6-B3B203C2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503338"/>
            <a:ext cx="11207932" cy="679510"/>
          </a:xfrm>
        </p:spPr>
        <p:txBody>
          <a:bodyPr>
            <a:normAutofit/>
          </a:bodyPr>
          <a:lstStyle/>
          <a:p>
            <a:pPr algn="ctr"/>
            <a:r>
              <a:rPr lang="ru-RU" sz="3000" dirty="0"/>
              <a:t>Статистическая информация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FD87CFD-7CC6-EF25-C785-A1DCD3395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3020" y="1912689"/>
            <a:ext cx="5540969" cy="4714533"/>
          </a:xfrm>
        </p:spPr>
        <p:txBody>
          <a:bodyPr/>
          <a:lstStyle/>
          <a:p>
            <a:pPr marL="8125">
              <a:spcBef>
                <a:spcPts val="61"/>
              </a:spcBef>
            </a:pPr>
            <a:r>
              <a:rPr lang="ru-RU" sz="1600" u="sng" spc="-3" dirty="0">
                <a:latin typeface="Montserrat"/>
                <a:cs typeface="Montserrat"/>
              </a:rPr>
              <a:t>Всего детей ТЖС </a:t>
            </a:r>
            <a:r>
              <a:rPr lang="ru-RU" sz="1600" spc="-3" dirty="0">
                <a:latin typeface="Montserrat"/>
                <a:cs typeface="Montserrat"/>
              </a:rPr>
              <a:t>-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1236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latin typeface="Montserrat"/>
                <a:cs typeface="Montserrat"/>
              </a:rPr>
              <a:t>Охваченных дополнительным образованием дети ТЖС -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980. 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latin typeface="Montserrat"/>
                <a:cs typeface="Montserrat"/>
              </a:rPr>
              <a:t>Доля детей ТЖС –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79,2%.</a:t>
            </a:r>
          </a:p>
          <a:p>
            <a:pPr marL="8125">
              <a:spcBef>
                <a:spcPts val="61"/>
              </a:spcBef>
            </a:pPr>
            <a:r>
              <a:rPr lang="ru-RU" sz="1600" u="sng" spc="-3" dirty="0">
                <a:latin typeface="Montserrat"/>
                <a:cs typeface="Montserrat"/>
              </a:rPr>
              <a:t>Всего детей с ОВЗ </a:t>
            </a:r>
            <a:r>
              <a:rPr lang="ru-RU" sz="1600" spc="-3" dirty="0">
                <a:latin typeface="Montserrat"/>
                <a:cs typeface="Montserrat"/>
              </a:rPr>
              <a:t>-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427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latin typeface="Montserrat"/>
                <a:cs typeface="Montserrat"/>
              </a:rPr>
              <a:t>Охваченных дополнительным образованием  детей с ОВЗ -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267.</a:t>
            </a:r>
          </a:p>
          <a:p>
            <a:pPr marL="8125">
              <a:spcBef>
                <a:spcPts val="61"/>
              </a:spcBef>
            </a:pPr>
            <a:r>
              <a:rPr lang="ru-RU" sz="1600" spc="-3" dirty="0">
                <a:latin typeface="Montserrat"/>
                <a:cs typeface="Montserrat"/>
              </a:rPr>
              <a:t>Доля детей с ОВЗ – </a:t>
            </a:r>
            <a:r>
              <a:rPr lang="ru-RU" sz="1600" spc="-3" dirty="0">
                <a:solidFill>
                  <a:srgbClr val="FF0000"/>
                </a:solidFill>
                <a:latin typeface="Montserrat"/>
                <a:cs typeface="Montserrat"/>
              </a:rPr>
              <a:t>62,5%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996DF66F-2246-1966-47DA-EEE2A0C9DD9D}"/>
              </a:ext>
            </a:extLst>
          </p:cNvPr>
          <p:cNvSpPr txBox="1">
            <a:spLocks/>
          </p:cNvSpPr>
          <p:nvPr/>
        </p:nvSpPr>
        <p:spPr>
          <a:xfrm>
            <a:off x="566057" y="2038525"/>
            <a:ext cx="4408616" cy="45886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spc="-3" dirty="0">
                <a:latin typeface="Montserrat"/>
                <a:cs typeface="Montserrat"/>
              </a:rPr>
              <a:t>Всего общеобразовательных организаций 14, и все они вошли в реестр «Школьных театров». Всего реализуется </a:t>
            </a:r>
            <a:r>
              <a:rPr lang="ru-RU" sz="1600" b="1" u="sng" spc="-3" dirty="0">
                <a:latin typeface="Montserrat"/>
                <a:cs typeface="Montserrat"/>
              </a:rPr>
              <a:t>15 программ театральной деятельности.</a:t>
            </a:r>
            <a:endParaRPr lang="ru-RU" sz="1600" b="1" u="sng" dirty="0">
              <a:latin typeface="Montserrat"/>
              <a:cs typeface="Montserrat"/>
            </a:endParaRPr>
          </a:p>
          <a:p>
            <a:pPr marL="293875" indent="-285750">
              <a:spcBef>
                <a:spcPts val="61"/>
              </a:spcBef>
              <a:buFont typeface="Wingdings" panose="05000000000000000000" pitchFamily="2" charset="2"/>
              <a:buChar char="Ø"/>
            </a:pPr>
            <a:r>
              <a:rPr lang="ru-RU" sz="1600" spc="-3" dirty="0">
                <a:latin typeface="Montserrat"/>
                <a:cs typeface="Montserrat"/>
              </a:rPr>
              <a:t>Около 50  программ дополнительного образования, реализуется с привлечением </a:t>
            </a:r>
            <a:r>
              <a:rPr lang="ru-RU" sz="1600" u="sng" spc="-3" dirty="0">
                <a:latin typeface="Montserrat"/>
                <a:cs typeface="Montserrat"/>
              </a:rPr>
              <a:t>представителей реального сектора экономики. </a:t>
            </a:r>
          </a:p>
          <a:p>
            <a:pPr marL="8125">
              <a:spcBef>
                <a:spcPts val="61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0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EEC6F-4A03-3C6A-EA62-015DBDDC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227"/>
            <a:ext cx="12192000" cy="855676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Структура дополнительных общеобразовательных  общеразвивающих программ.</a:t>
            </a:r>
            <a:endParaRPr lang="ru-RU" sz="2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EA693-E25F-3B8F-EA4A-A2CBA593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0" y="1140903"/>
            <a:ext cx="4790113" cy="555351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/>
              <a:t>Титульный лист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/>
              <a:t>Основные характеристики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Пояснительная записка</a:t>
            </a:r>
          </a:p>
          <a:p>
            <a:pPr lvl="1"/>
            <a:r>
              <a:rPr lang="ru-RU" dirty="0"/>
              <a:t>             - Направленность (профиль) общеразвивающей программы</a:t>
            </a:r>
          </a:p>
          <a:p>
            <a:pPr lvl="1"/>
            <a:r>
              <a:rPr lang="ru-RU" dirty="0"/>
              <a:t>             - Актуальность</a:t>
            </a:r>
          </a:p>
          <a:p>
            <a:pPr lvl="1"/>
            <a:r>
              <a:rPr lang="ru-RU" dirty="0"/>
              <a:t>             - Отличительные особенности программы, новизна</a:t>
            </a:r>
          </a:p>
          <a:p>
            <a:pPr lvl="1"/>
            <a:r>
              <a:rPr lang="ru-RU" dirty="0"/>
              <a:t>             - Адресат</a:t>
            </a:r>
          </a:p>
          <a:p>
            <a:pPr lvl="1"/>
            <a:r>
              <a:rPr lang="ru-RU" dirty="0"/>
              <a:t>             - Режим занятий</a:t>
            </a:r>
          </a:p>
          <a:p>
            <a:pPr lvl="1"/>
            <a:r>
              <a:rPr lang="ru-RU" dirty="0"/>
              <a:t>             - Объем общеразвивающей программы (общее кол-во учебных часов)</a:t>
            </a:r>
          </a:p>
          <a:p>
            <a:pPr lvl="1"/>
            <a:r>
              <a:rPr lang="ru-RU" dirty="0"/>
              <a:t>             - Срок освоения программы (кол-во недель, месяцев, лет…)</a:t>
            </a:r>
          </a:p>
          <a:p>
            <a:pPr lvl="1"/>
            <a:r>
              <a:rPr lang="ru-RU" dirty="0"/>
              <a:t>             - Особенности организации образовательного процесса</a:t>
            </a:r>
          </a:p>
          <a:p>
            <a:pPr lvl="1"/>
            <a:r>
              <a:rPr lang="ru-RU" dirty="0"/>
              <a:t>             - Перечень форм обучения</a:t>
            </a:r>
          </a:p>
          <a:p>
            <a:pPr lvl="1"/>
            <a:r>
              <a:rPr lang="ru-RU" dirty="0"/>
              <a:t>             - Перечень видов занятий</a:t>
            </a:r>
          </a:p>
          <a:p>
            <a:pPr lvl="1"/>
            <a:r>
              <a:rPr lang="ru-RU" dirty="0"/>
              <a:t>             - Перечень форм подведения итогов реализации общеразвивающей программы.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Цель и задачи общеразвивающей программы</a:t>
            </a:r>
          </a:p>
          <a:p>
            <a:pPr lvl="1"/>
            <a:r>
              <a:rPr lang="ru-RU" dirty="0"/>
              <a:t>             - Цель программы</a:t>
            </a:r>
          </a:p>
          <a:p>
            <a:pPr lvl="1"/>
            <a:r>
              <a:rPr lang="ru-RU" dirty="0"/>
              <a:t>             - Задачи программы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DF83F86A-9F98-1737-0FBB-E107446AEC0A}"/>
              </a:ext>
            </a:extLst>
          </p:cNvPr>
          <p:cNvSpPr txBox="1">
            <a:spLocks/>
          </p:cNvSpPr>
          <p:nvPr/>
        </p:nvSpPr>
        <p:spPr>
          <a:xfrm>
            <a:off x="5563301" y="1226191"/>
            <a:ext cx="5318619" cy="5553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Содержание общеразвивающей программы</a:t>
            </a:r>
          </a:p>
          <a:p>
            <a:pPr lvl="1"/>
            <a:r>
              <a:rPr lang="ru-RU" dirty="0"/>
              <a:t>             - Учебный план</a:t>
            </a:r>
          </a:p>
          <a:p>
            <a:pPr lvl="1"/>
            <a:r>
              <a:rPr lang="ru-RU" dirty="0"/>
              <a:t>             - Учебный (тематический) план – таблица</a:t>
            </a:r>
          </a:p>
          <a:p>
            <a:pPr lvl="1"/>
            <a:r>
              <a:rPr lang="ru-RU" dirty="0"/>
              <a:t>             - Содержание учебного (тематического) плана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Планируемые результаты</a:t>
            </a:r>
          </a:p>
          <a:p>
            <a:pPr lvl="1"/>
            <a:r>
              <a:rPr lang="ru-RU" dirty="0"/>
              <a:t>             - Метапредметные результаты</a:t>
            </a:r>
          </a:p>
          <a:p>
            <a:pPr lvl="1"/>
            <a:r>
              <a:rPr lang="ru-RU" dirty="0"/>
              <a:t>             - Личностные результаты</a:t>
            </a:r>
          </a:p>
          <a:p>
            <a:pPr lvl="1"/>
            <a:r>
              <a:rPr lang="ru-RU" dirty="0"/>
              <a:t>             - Предметные результаты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/>
              <a:t>Организационно-педагогические условия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Календарный учебный график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Условия реализации программы</a:t>
            </a:r>
          </a:p>
          <a:p>
            <a:pPr lvl="1"/>
            <a:r>
              <a:rPr lang="ru-RU" dirty="0"/>
              <a:t>             - Материально-техническое обеспечение</a:t>
            </a:r>
          </a:p>
          <a:p>
            <a:pPr lvl="1"/>
            <a:r>
              <a:rPr lang="ru-RU" dirty="0"/>
              <a:t>             - Кадровое обеспечение</a:t>
            </a:r>
          </a:p>
          <a:p>
            <a:pPr lvl="1"/>
            <a:r>
              <a:rPr lang="ru-RU" dirty="0"/>
              <a:t>             - Методические материалы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u="sng" dirty="0"/>
              <a:t>Формы аттестации/контроля и оценочные материалы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u="sng" dirty="0"/>
              <a:t>Список литературы</a:t>
            </a:r>
          </a:p>
          <a:p>
            <a:r>
              <a:rPr lang="ru-RU" dirty="0">
                <a:solidFill>
                  <a:schemeClr val="tx1"/>
                </a:solidFill>
              </a:rPr>
              <a:t>                   - </a:t>
            </a:r>
            <a:r>
              <a:rPr lang="ru-RU" sz="1800" dirty="0">
                <a:solidFill>
                  <a:schemeClr val="tx1"/>
                </a:solidFill>
              </a:rPr>
              <a:t>Нормативные документы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               - Литература, использованная при составлении программы</a:t>
            </a:r>
          </a:p>
          <a:p>
            <a:r>
              <a:rPr lang="ru-RU" sz="1800" dirty="0">
                <a:solidFill>
                  <a:schemeClr val="tx1"/>
                </a:solidFill>
              </a:rPr>
              <a:t>                   - Литература для обучающихся и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81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89BA8-5CE1-6269-A617-7EA6159F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391"/>
            <a:ext cx="12013035" cy="78017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Образцы титульных листов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394AF-498B-B4FD-83E4-869C63E9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2" t="21095" r="36335" b="8944"/>
          <a:stretch/>
        </p:blipFill>
        <p:spPr bwMode="auto">
          <a:xfrm>
            <a:off x="345041" y="1772678"/>
            <a:ext cx="3293244" cy="4753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1618B6-CCA8-658B-4545-DE917C5B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20" t="16667" r="26163" b="4758"/>
          <a:stretch/>
        </p:blipFill>
        <p:spPr bwMode="auto">
          <a:xfrm>
            <a:off x="4123735" y="1772678"/>
            <a:ext cx="3293244" cy="4753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DCE5-D63F-35B9-451C-BED9FB8BF0A8}"/>
              </a:ext>
            </a:extLst>
          </p:cNvPr>
          <p:cNvSpPr txBox="1"/>
          <p:nvPr/>
        </p:nvSpPr>
        <p:spPr>
          <a:xfrm>
            <a:off x="345041" y="1171456"/>
            <a:ext cx="3293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обычной программы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521ADA-7985-1E1D-AEFD-EA288D0E118F}"/>
              </a:ext>
            </a:extLst>
          </p:cNvPr>
          <p:cNvSpPr txBox="1"/>
          <p:nvPr/>
        </p:nvSpPr>
        <p:spPr>
          <a:xfrm>
            <a:off x="4043494" y="1197242"/>
            <a:ext cx="336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детей ОВЗ и инвалидов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FF69FA-6D30-7216-010C-884DA3F67DFF}"/>
              </a:ext>
            </a:extLst>
          </p:cNvPr>
          <p:cNvSpPr txBox="1"/>
          <p:nvPr/>
        </p:nvSpPr>
        <p:spPr>
          <a:xfrm>
            <a:off x="7902429" y="1126347"/>
            <a:ext cx="411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Краткосрочная программа от нескольких недель до месяцев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E15A96-244A-5F9B-6897-16513C321B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495" t="17389" r="26876" b="4219"/>
          <a:stretch/>
        </p:blipFill>
        <p:spPr bwMode="auto">
          <a:xfrm>
            <a:off x="8056245" y="1772678"/>
            <a:ext cx="3293244" cy="4753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30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A9646-D8B3-129E-6EBC-C082A4FD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20" y="399177"/>
            <a:ext cx="10654018" cy="1060507"/>
          </a:xfrm>
        </p:spPr>
        <p:txBody>
          <a:bodyPr/>
          <a:lstStyle/>
          <a:p>
            <a:pPr algn="ctr"/>
            <a:r>
              <a:rPr lang="ru-RU" dirty="0"/>
              <a:t>Распространенные ошибки в заполнении карточки программы в АИС «Навигатор»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A72CF1-7418-6F69-1712-C08B43185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2" t="16533" r="19820" b="17332"/>
          <a:stretch/>
        </p:blipFill>
        <p:spPr bwMode="auto">
          <a:xfrm>
            <a:off x="148736" y="1655738"/>
            <a:ext cx="5740336" cy="3546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5B07801-B3DB-10E3-2DE0-286E7A16B00D}"/>
              </a:ext>
            </a:extLst>
          </p:cNvPr>
          <p:cNvSpPr/>
          <p:nvPr/>
        </p:nvSpPr>
        <p:spPr>
          <a:xfrm>
            <a:off x="1023457" y="4781725"/>
            <a:ext cx="721453" cy="1677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1B5CF0A-7037-EE0A-0192-27EA7774AAC7}"/>
              </a:ext>
            </a:extLst>
          </p:cNvPr>
          <p:cNvSpPr/>
          <p:nvPr/>
        </p:nvSpPr>
        <p:spPr>
          <a:xfrm>
            <a:off x="1023457" y="4404220"/>
            <a:ext cx="679508" cy="167780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83300E-2FD2-3DC8-448F-5F97A4627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4" t="20788" r="12765" b="16191"/>
          <a:stretch/>
        </p:blipFill>
        <p:spPr bwMode="auto">
          <a:xfrm>
            <a:off x="5998129" y="1659383"/>
            <a:ext cx="6012110" cy="3546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CF2BA77-8102-A398-F234-BE4F110D6CFF}"/>
              </a:ext>
            </a:extLst>
          </p:cNvPr>
          <p:cNvSpPr/>
          <p:nvPr/>
        </p:nvSpPr>
        <p:spPr>
          <a:xfrm>
            <a:off x="935561" y="2756767"/>
            <a:ext cx="4953511" cy="24649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5784A7-3DF2-32AA-0AE4-25E79B632DB1}"/>
              </a:ext>
            </a:extLst>
          </p:cNvPr>
          <p:cNvSpPr/>
          <p:nvPr/>
        </p:nvSpPr>
        <p:spPr>
          <a:xfrm>
            <a:off x="6096000" y="4717279"/>
            <a:ext cx="667793" cy="14527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84BAC1C-0AF5-8997-A830-6663B71DA673}"/>
              </a:ext>
            </a:extLst>
          </p:cNvPr>
          <p:cNvSpPr/>
          <p:nvPr/>
        </p:nvSpPr>
        <p:spPr>
          <a:xfrm>
            <a:off x="6096000" y="4315626"/>
            <a:ext cx="458624" cy="145278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81EE8-8FAF-B28E-54E4-31754E4371B6}"/>
              </a:ext>
            </a:extLst>
          </p:cNvPr>
          <p:cNvSpPr txBox="1"/>
          <p:nvPr/>
        </p:nvSpPr>
        <p:spPr>
          <a:xfrm>
            <a:off x="181762" y="5458634"/>
            <a:ext cx="11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полном наименовании сразу 2 ошибки: 1. Наименование программы должно быть написано с заглавной буквы далее все буквы строчные. 2. Не прописана направленность программы.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5848B30-D985-EF4F-0C8C-000ACAA29454}"/>
              </a:ext>
            </a:extLst>
          </p:cNvPr>
          <p:cNvCxnSpPr/>
          <p:nvPr/>
        </p:nvCxnSpPr>
        <p:spPr>
          <a:xfrm>
            <a:off x="9058542" y="2756767"/>
            <a:ext cx="1444239" cy="0"/>
          </a:xfrm>
          <a:prstGeom prst="line">
            <a:avLst/>
          </a:prstGeom>
          <a:ln w="190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1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5BAE33-04F0-2AFA-7BE1-8714FE659F42}"/>
              </a:ext>
            </a:extLst>
          </p:cNvPr>
          <p:cNvSpPr txBox="1"/>
          <p:nvPr/>
        </p:nvSpPr>
        <p:spPr>
          <a:xfrm>
            <a:off x="302004" y="192947"/>
            <a:ext cx="116103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Распространенные ошибки в заполнении карточки программы в АИС «Навигатор»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F8E19A-A1FC-4D16-9C49-71839AE1D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6" t="16450" r="15058" b="18912"/>
          <a:stretch/>
        </p:blipFill>
        <p:spPr>
          <a:xfrm>
            <a:off x="95074" y="1233182"/>
            <a:ext cx="6012111" cy="330877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5CBB461-F585-C688-D6E6-1B6C715F944C}"/>
              </a:ext>
            </a:extLst>
          </p:cNvPr>
          <p:cNvSpPr/>
          <p:nvPr/>
        </p:nvSpPr>
        <p:spPr>
          <a:xfrm>
            <a:off x="1140902" y="2919369"/>
            <a:ext cx="226503" cy="12583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8D5A3A6-B1DB-647C-B38C-2534226CDA51}"/>
              </a:ext>
            </a:extLst>
          </p:cNvPr>
          <p:cNvSpPr/>
          <p:nvPr/>
        </p:nvSpPr>
        <p:spPr>
          <a:xfrm>
            <a:off x="872455" y="1925274"/>
            <a:ext cx="5114488" cy="3607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69DB04-1883-1078-376C-2F091D4E2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7" t="19140" r="19359" b="14976"/>
          <a:stretch/>
        </p:blipFill>
        <p:spPr>
          <a:xfrm>
            <a:off x="6602134" y="1233183"/>
            <a:ext cx="5234731" cy="33087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27AC67-3B11-0230-B4C2-CC0E824FE9DB}"/>
              </a:ext>
            </a:extLst>
          </p:cNvPr>
          <p:cNvSpPr txBox="1"/>
          <p:nvPr/>
        </p:nvSpPr>
        <p:spPr>
          <a:xfrm>
            <a:off x="302004" y="4941116"/>
            <a:ext cx="1143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«Описании» распространенная и основная ошибка, почти во всех учреждениях – это большие отступы между цифрами и текстом (во всех ячейках, где есть текст с пунктами).  И не указан район организации.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1BDD17-44A9-C67F-A82C-4BCFD3B130EE}"/>
              </a:ext>
            </a:extLst>
          </p:cNvPr>
          <p:cNvSpPr txBox="1"/>
          <p:nvPr/>
        </p:nvSpPr>
        <p:spPr>
          <a:xfrm>
            <a:off x="852481" y="3363877"/>
            <a:ext cx="28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139521-87CD-8DFB-88A9-37BB88C7E5B8}"/>
              </a:ext>
            </a:extLst>
          </p:cNvPr>
          <p:cNvSpPr txBox="1"/>
          <p:nvPr/>
        </p:nvSpPr>
        <p:spPr>
          <a:xfrm>
            <a:off x="605006" y="1931582"/>
            <a:ext cx="288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6AC1A-21B3-43CF-800A-79222FD31FB6}"/>
              </a:ext>
            </a:extLst>
          </p:cNvPr>
          <p:cNvSpPr txBox="1"/>
          <p:nvPr/>
        </p:nvSpPr>
        <p:spPr>
          <a:xfrm>
            <a:off x="6602133" y="3246470"/>
            <a:ext cx="262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1956AE-76EE-53DF-9C9C-E738FE049F03}"/>
              </a:ext>
            </a:extLst>
          </p:cNvPr>
          <p:cNvSpPr txBox="1"/>
          <p:nvPr/>
        </p:nvSpPr>
        <p:spPr>
          <a:xfrm>
            <a:off x="6493790" y="1795025"/>
            <a:ext cx="29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138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362A5-D7D2-BBC3-FBDF-AA815AD03F8A}"/>
              </a:ext>
            </a:extLst>
          </p:cNvPr>
          <p:cNvSpPr txBox="1"/>
          <p:nvPr/>
        </p:nvSpPr>
        <p:spPr>
          <a:xfrm>
            <a:off x="209726" y="230508"/>
            <a:ext cx="114761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Распространенные ошибки в заполнении карточки программы в АИС «Навигатор»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4E4C74-B604-419D-0993-B4C458BD2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76" t="19707" r="28046" b="8038"/>
          <a:stretch/>
        </p:blipFill>
        <p:spPr>
          <a:xfrm>
            <a:off x="6660204" y="1184614"/>
            <a:ext cx="4406600" cy="37890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729F10-0C85-3AAE-5C5D-8D0DEEF79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40" t="18662" r="26202" b="7446"/>
          <a:stretch/>
        </p:blipFill>
        <p:spPr>
          <a:xfrm>
            <a:off x="454869" y="1184614"/>
            <a:ext cx="4900618" cy="378903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2D3F6F9-5F98-AA78-B39D-5C7457D13C7D}"/>
              </a:ext>
            </a:extLst>
          </p:cNvPr>
          <p:cNvSpPr/>
          <p:nvPr/>
        </p:nvSpPr>
        <p:spPr>
          <a:xfrm>
            <a:off x="1273324" y="2247542"/>
            <a:ext cx="2230452" cy="2820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3196742-B617-546B-6C4E-98E62D70E971}"/>
              </a:ext>
            </a:extLst>
          </p:cNvPr>
          <p:cNvSpPr/>
          <p:nvPr/>
        </p:nvSpPr>
        <p:spPr>
          <a:xfrm>
            <a:off x="1273323" y="3610596"/>
            <a:ext cx="3666145" cy="4059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1F3FD0-FF8A-9F8F-56FE-B3ED108C6EB6}"/>
              </a:ext>
            </a:extLst>
          </p:cNvPr>
          <p:cNvSpPr txBox="1"/>
          <p:nvPr/>
        </p:nvSpPr>
        <p:spPr>
          <a:xfrm>
            <a:off x="454870" y="5375305"/>
            <a:ext cx="1096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Не указан преподаватель, если педагога нет в системе, то его нужно добавить «+».</a:t>
            </a:r>
          </a:p>
          <a:p>
            <a:r>
              <a:rPr lang="ru-RU" dirty="0"/>
              <a:t>2. Этап подготовки и год подготовки мы не указываем (эти ячейки проставляют только спорт школы).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BC2E611-77E9-8DD7-6C97-5A7F3061409F}"/>
              </a:ext>
            </a:extLst>
          </p:cNvPr>
          <p:cNvCxnSpPr>
            <a:cxnSpLocks/>
          </p:cNvCxnSpPr>
          <p:nvPr/>
        </p:nvCxnSpPr>
        <p:spPr>
          <a:xfrm flipH="1">
            <a:off x="4808493" y="2000737"/>
            <a:ext cx="153825" cy="282011"/>
          </a:xfrm>
          <a:prstGeom prst="straightConnector1">
            <a:avLst/>
          </a:prstGeom>
          <a:ln w="190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01D72FC-C081-EF28-D002-124737823F63}"/>
              </a:ext>
            </a:extLst>
          </p:cNvPr>
          <p:cNvSpPr txBox="1"/>
          <p:nvPr/>
        </p:nvSpPr>
        <p:spPr>
          <a:xfrm>
            <a:off x="1008090" y="22038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5E4E90-1A32-7FCF-97FC-9EE0B91FC4A7}"/>
              </a:ext>
            </a:extLst>
          </p:cNvPr>
          <p:cNvSpPr txBox="1"/>
          <p:nvPr/>
        </p:nvSpPr>
        <p:spPr>
          <a:xfrm>
            <a:off x="1008090" y="3628893"/>
            <a:ext cx="331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E0DC-514C-DE22-81C9-74A61AAE4B76}"/>
              </a:ext>
            </a:extLst>
          </p:cNvPr>
          <p:cNvSpPr txBox="1"/>
          <p:nvPr/>
        </p:nvSpPr>
        <p:spPr>
          <a:xfrm>
            <a:off x="6602512" y="2222088"/>
            <a:ext cx="331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678052-1283-FBE1-AFDE-1763D805093D}"/>
              </a:ext>
            </a:extLst>
          </p:cNvPr>
          <p:cNvSpPr txBox="1"/>
          <p:nvPr/>
        </p:nvSpPr>
        <p:spPr>
          <a:xfrm>
            <a:off x="6507448" y="3647191"/>
            <a:ext cx="305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82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1766F-2536-54E8-250C-1FC2F04B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799"/>
            <a:ext cx="10058400" cy="5538831"/>
          </a:xfrm>
        </p:spPr>
        <p:txBody>
          <a:bodyPr/>
          <a:lstStyle/>
          <a:p>
            <a:pPr algn="ctr"/>
            <a:r>
              <a:rPr lang="ru-RU" dirty="0"/>
              <a:t>Это были основные ошибки, которые совершают учреждения при заполнении карточки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80162667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solidFill>
          <a:schemeClr val="tx1">
            <a:lumMod val="85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1122</TotalTime>
  <Words>746</Words>
  <Application>Microsoft Office PowerPoint</Application>
  <PresentationFormat>Широкоэкранный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Montserrat</vt:lpstr>
      <vt:lpstr>Wingdings</vt:lpstr>
      <vt:lpstr>Wingdings 3</vt:lpstr>
      <vt:lpstr>YS Text</vt:lpstr>
      <vt:lpstr>Сектор</vt:lpstr>
      <vt:lpstr>Итоговый отчет </vt:lpstr>
      <vt:lpstr>Статистическая информация</vt:lpstr>
      <vt:lpstr>Статистическая информация</vt:lpstr>
      <vt:lpstr>Структура дополнительных общеобразовательных  общеразвивающих программ.</vt:lpstr>
      <vt:lpstr>Образцы титульных листов</vt:lpstr>
      <vt:lpstr>Распространенные ошибки в заполнении карточки программы в АИС «Навигатор»</vt:lpstr>
      <vt:lpstr>Презентация PowerPoint</vt:lpstr>
      <vt:lpstr>Презентация PowerPoint</vt:lpstr>
      <vt:lpstr>Это были основные ошибки, которые совершают учреждения при заполнении карточки программы.</vt:lpstr>
      <vt:lpstr>Результаты анкетирования «Удовлетворенность родителей дополнительным образованием детей».</vt:lpstr>
      <vt:lpstr>Презентация PowerPoint</vt:lpstr>
      <vt:lpstr>Готовы ли Вы принимать активное участие в дополнительном образовании своего ребенка? </vt:lpstr>
      <vt:lpstr>Вы получаете от педагогов дополнительного образования информацию: </vt:lpstr>
      <vt:lpstr>Какие формы родительского просвещения удобны лично для Вас? </vt:lpstr>
      <vt:lpstr>Вывод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</dc:title>
  <dc:creator>Пользователь</dc:creator>
  <cp:lastModifiedBy>Пользователь</cp:lastModifiedBy>
  <cp:revision>21</cp:revision>
  <dcterms:created xsi:type="dcterms:W3CDTF">2024-05-02T04:33:02Z</dcterms:created>
  <dcterms:modified xsi:type="dcterms:W3CDTF">2024-05-27T04:53:21Z</dcterms:modified>
</cp:coreProperties>
</file>