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8" r:id="rId3"/>
    <p:sldId id="259" r:id="rId4"/>
    <p:sldId id="266" r:id="rId5"/>
    <p:sldId id="270" r:id="rId6"/>
    <p:sldId id="271" r:id="rId7"/>
    <p:sldId id="275" r:id="rId8"/>
    <p:sldId id="277" r:id="rId9"/>
    <p:sldId id="274" r:id="rId10"/>
    <p:sldId id="273" r:id="rId11"/>
    <p:sldId id="276" r:id="rId12"/>
    <p:sldId id="264" r:id="rId13"/>
    <p:sldId id="279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rofcentr.ggtu.ru/index.php/programmy/11-materialy/88-onlajn-kursy-povysheniya-kvalifikatsii" TargetMode="External"/><Relationship Id="rId3" Type="http://schemas.openxmlformats.org/officeDocument/2006/relationships/hyperlink" Target="https://media.prosv.ru/static/files/Mediateka_UserGuide.pdf" TargetMode="External"/><Relationship Id="rId7" Type="http://schemas.openxmlformats.org/officeDocument/2006/relationships/hyperlink" Target="https://profcentr.ggtu.ru/index.php/programmy/11-materialy/81-master-klassy-pisa" TargetMode="External"/><Relationship Id="rId2" Type="http://schemas.openxmlformats.org/officeDocument/2006/relationships/hyperlink" Target="https://media.prosv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ofcentr.ggtu.ru/index.php/dokumenty/43-bank-zadanij-pisa" TargetMode="External"/><Relationship Id="rId5" Type="http://schemas.openxmlformats.org/officeDocument/2006/relationships/hyperlink" Target="http://skiv.instrao.ru/bank-zadaniy/" TargetMode="External"/><Relationship Id="rId4" Type="http://schemas.openxmlformats.org/officeDocument/2006/relationships/hyperlink" Target="https://fg.resh.edu.ru/" TargetMode="External"/><Relationship Id="rId9" Type="http://schemas.openxmlformats.org/officeDocument/2006/relationships/hyperlink" Target="https://profcentr.ggtu.ru/images/documents/izd_function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pkro.ru/projects/funktsionalnaya-gramotnost/" TargetMode="External"/><Relationship Id="rId2" Type="http://schemas.openxmlformats.org/officeDocument/2006/relationships/hyperlink" Target="http://www.centeroko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playlist?list=PLH0DgjqY1hMSpIFvByt60TY5rouLMS4J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0TK_tEWgPg" TargetMode="External"/><Relationship Id="rId13" Type="http://schemas.openxmlformats.org/officeDocument/2006/relationships/hyperlink" Target="https://www.youtube.com/watch?v=aUWojPpKfNk" TargetMode="External"/><Relationship Id="rId3" Type="http://schemas.openxmlformats.org/officeDocument/2006/relationships/hyperlink" Target="https://www.youtube.com/watch?v=JimRaJsfVFI" TargetMode="External"/><Relationship Id="rId7" Type="http://schemas.openxmlformats.org/officeDocument/2006/relationships/hyperlink" Target="https://www.youtube.com/watch?v=Rr00TZN0hr8" TargetMode="External"/><Relationship Id="rId12" Type="http://schemas.openxmlformats.org/officeDocument/2006/relationships/hyperlink" Target="https://www.youtube.com/watch?v=TqwKnQdLORo" TargetMode="External"/><Relationship Id="rId2" Type="http://schemas.openxmlformats.org/officeDocument/2006/relationships/hyperlink" Target="https://www.youtube.com/watch?v=CdvklINZ2F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vP0DmNoiW84" TargetMode="External"/><Relationship Id="rId11" Type="http://schemas.openxmlformats.org/officeDocument/2006/relationships/hyperlink" Target="https://www.youtube.com/watch?v=yrVIjaFyNpw" TargetMode="External"/><Relationship Id="rId5" Type="http://schemas.openxmlformats.org/officeDocument/2006/relationships/hyperlink" Target="https://www.youtube.com/watch?v=AM3FOpoXr3s" TargetMode="External"/><Relationship Id="rId10" Type="http://schemas.openxmlformats.org/officeDocument/2006/relationships/hyperlink" Target="https://www.youtube.com/watch?v=cGBCO929Pog" TargetMode="External"/><Relationship Id="rId4" Type="http://schemas.openxmlformats.org/officeDocument/2006/relationships/hyperlink" Target="https://www.youtube.com/watch?v=ExyBocFB2JQ" TargetMode="External"/><Relationship Id="rId9" Type="http://schemas.openxmlformats.org/officeDocument/2006/relationships/hyperlink" Target="https://www.youtube.com/watch?v=wp_WOV-GGh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kiv.instrao.ru/bank-zadani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wHUC_5c2bd4" TargetMode="External"/><Relationship Id="rId3" Type="http://schemas.openxmlformats.org/officeDocument/2006/relationships/hyperlink" Target="https://youtu.be/vKZnQbsIf6o" TargetMode="External"/><Relationship Id="rId7" Type="http://schemas.openxmlformats.org/officeDocument/2006/relationships/hyperlink" Target="https://youtu.be/zM8N3hSJq2k" TargetMode="External"/><Relationship Id="rId2" Type="http://schemas.openxmlformats.org/officeDocument/2006/relationships/hyperlink" Target="https://youtu.be/hCWBxb-1R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iLfv89Ce864" TargetMode="External"/><Relationship Id="rId5" Type="http://schemas.openxmlformats.org/officeDocument/2006/relationships/hyperlink" Target="https://youtu.be/BeRnpAZ7g2U" TargetMode="External"/><Relationship Id="rId4" Type="http://schemas.openxmlformats.org/officeDocument/2006/relationships/hyperlink" Target="https://youtu.be/YlrbIzvI1m8" TargetMode="Externa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bank-zadani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support/demonstratsionnye-materialya/index.php" TargetMode="External"/><Relationship Id="rId2" Type="http://schemas.openxmlformats.org/officeDocument/2006/relationships/hyperlink" Target="http://www.eduportal44.ru/sites/RSMO-test/DocLib1/&#1060;&#1091;&#1085;&#1082;&#1094;&#1080;&#1086;&#1085;&#1072;&#1083;&#1100;&#1085;&#1072;&#1103;%20&#1075;&#1088;&#1072;&#1084;&#1086;&#1090;&#1085;&#1086;&#1089;&#1090;&#1100;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ikc.by/ru/PISA/3-ex__pisa.pdf" TargetMode="External"/><Relationship Id="rId2" Type="http://schemas.openxmlformats.org/officeDocument/2006/relationships/hyperlink" Target="https://rikc.by/ru/PISA/2-ex__pisa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ikc.by/ru/PISA/1-ex__pisa.pdf" TargetMode="External"/><Relationship Id="rId4" Type="http://schemas.openxmlformats.org/officeDocument/2006/relationships/hyperlink" Target="https://rikc.by/ru/PISA/5-ex__pisa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mnazia133.my1.ru/FG/metod_rekom/metodicheskie_materialy_sipkro.pdf" TargetMode="External"/><Relationship Id="rId7" Type="http://schemas.openxmlformats.org/officeDocument/2006/relationships/hyperlink" Target="https://gimnazia133.my1.ru/FG/metod_rekom/sbornik_inf-materialov.pdf" TargetMode="External"/><Relationship Id="rId2" Type="http://schemas.openxmlformats.org/officeDocument/2006/relationships/hyperlink" Target="https://gimnazia133.my1.ru/FG/metod_rekom/fg_dlja_pedagog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mnazia133.my1.ru/FG/metod_rekom/rekomendacii_po_formirovaniju_chitatelskoj_gramotn.pdf" TargetMode="External"/><Relationship Id="rId5" Type="http://schemas.openxmlformats.org/officeDocument/2006/relationships/hyperlink" Target="https://gimnazia133.my1.ru/FG/metod_rekom/rekomendacii_po_fg_dlja_nachalnoj_shkoly.pptx" TargetMode="External"/><Relationship Id="rId4" Type="http://schemas.openxmlformats.org/officeDocument/2006/relationships/hyperlink" Target="https://gimnazia133.my1.ru/FG/metod_rekom/metodicheskie_rekomendacii_dlja_uchitelej_i_rodit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200800" cy="237626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«Актуальные вопросы реализации современной образовательной практики в системе общего образования»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3"/>
            <a:ext cx="7175351" cy="648071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Единый методический день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63688" y="4581128"/>
            <a:ext cx="597666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Секция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«Формирование функциональной грамотности»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52928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/>
              <a:t>Банк тренировочных заданий, диагностических работ по функциональной грамотности: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340768"/>
            <a:ext cx="8136904" cy="5184576"/>
          </a:xfrm>
          <a:ln>
            <a:solidFill>
              <a:schemeClr val="tx1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>
              <a:lnSpc>
                <a:spcPct val="170000"/>
              </a:lnSpc>
              <a:buNone/>
            </a:pPr>
            <a:r>
              <a:rPr lang="ru-RU" dirty="0"/>
              <a:t> 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1. 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Медиатека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(prosv.ru). Электронные учебники в 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Медиатеке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 1000 учебников с интерактивными объектами и удобной навигацией. Можно использовать через сайт или мобильное приложение.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Доступ к электронным учебникам издательства «Просвещение»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2. Электронный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банк заданий по функциональной грамотности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3. Сетевой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комплекс информационного взаимодействия субъектов Российской Федерации в проекте «Мониторинг формирования функциональной грамотности учащихся»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4. Банк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заданий PISA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5. Мастер-классы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PISA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6. Онлайн-курсы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повышения квалификации при подготовке к PISA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7. Издания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центра ГГТУ Учитель будущего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8. Функциональная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грамотность в современном образовании. Сборник заданий для подготовки к международному сравнительному исследованию PISA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60070" indent="-514350">
              <a:buFont typeface="+mj-lt"/>
              <a:buAutoNum type="arabicPeriod"/>
            </a:pP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70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892480" cy="6336704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r>
              <a:rPr lang="ru-RU" sz="2300" b="1" i="1" u="sng" dirty="0"/>
              <a:t>Центр оценки качества образования ИСРО РАО</a:t>
            </a:r>
            <a:endParaRPr lang="ru-RU" sz="2300" u="sng" dirty="0"/>
          </a:p>
          <a:p>
            <a:pPr marL="45720" indent="0">
              <a:buNone/>
            </a:pPr>
            <a:r>
              <a:rPr lang="ru-RU" sz="2300" dirty="0"/>
              <a:t>Важнейшими задачами Центра являются: проведение фундаментальных и прикладных исследований в области оценки качества образования; разработка научно-</a:t>
            </a:r>
            <a:r>
              <a:rPr lang="ru-RU" sz="2300" dirty="0" err="1"/>
              <a:t>методичеcкого</a:t>
            </a:r>
            <a:r>
              <a:rPr lang="ru-RU" sz="2300" dirty="0"/>
              <a:t> обеспечения исследований по оценке качества образования; сравнительная оценка качества образования в России и странах мира.</a:t>
            </a:r>
          </a:p>
          <a:p>
            <a:r>
              <a:rPr lang="ru-RU" sz="2300" dirty="0"/>
              <a:t>Ссылка: </a:t>
            </a:r>
            <a:r>
              <a:rPr lang="ru-RU" sz="2300" u="sng" dirty="0">
                <a:hlinkClick r:id="rId2"/>
              </a:rPr>
              <a:t>http://www.centeroko.ru</a:t>
            </a:r>
            <a:r>
              <a:rPr lang="ru-RU" sz="2300" u="sng" dirty="0" smtClean="0">
                <a:hlinkClick r:id="rId2"/>
              </a:rPr>
              <a:t>/</a:t>
            </a:r>
            <a:endParaRPr lang="ru-RU" sz="2300" u="sng" dirty="0" smtClean="0"/>
          </a:p>
          <a:p>
            <a:endParaRPr lang="ru-RU" sz="2300" dirty="0"/>
          </a:p>
          <a:p>
            <a:pPr marL="45720" indent="0" algn="ctr">
              <a:buNone/>
            </a:pPr>
            <a:r>
              <a:rPr lang="ru-RU" sz="2300" b="1" i="1" u="sng" dirty="0"/>
              <a:t>СИПКРО. Функциональная грамотность обучающихся</a:t>
            </a:r>
          </a:p>
          <a:p>
            <a:pPr marL="45720" indent="0">
              <a:buNone/>
            </a:pPr>
            <a:r>
              <a:rPr lang="ru-RU" sz="2300" dirty="0"/>
              <a:t>Методические пособия для педагогов по преподаванию курса «Развитие функциональной грамотности обучающихся основной школы». Материалы для организации и проведения региональных мониторингов степени </a:t>
            </a:r>
            <a:r>
              <a:rPr lang="ru-RU" sz="2300" dirty="0" err="1"/>
              <a:t>сформированности</a:t>
            </a:r>
            <a:r>
              <a:rPr lang="ru-RU" sz="2300" dirty="0"/>
              <a:t> читательской, математической и естественнонаучной грамотности обучающихся</a:t>
            </a:r>
          </a:p>
          <a:p>
            <a:r>
              <a:rPr lang="ru-RU" sz="2300" dirty="0"/>
              <a:t>Ссылка: </a:t>
            </a:r>
            <a:r>
              <a:rPr lang="ru-RU" sz="2300" u="sng" dirty="0">
                <a:hlinkClick r:id="rId3"/>
              </a:rPr>
              <a:t>https://www.sipkro.ru/projects/funktsionalnaya-gramotnost/</a:t>
            </a:r>
            <a:endParaRPr lang="ru-RU" sz="23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23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08912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cap="all" dirty="0" smtClean="0">
                <a:effectLst/>
                <a:latin typeface="Times New Roman" pitchFamily="18" charset="0"/>
                <a:cs typeface="Times New Roman" pitchFamily="18" charset="0"/>
              </a:rPr>
              <a:t>МАРАФОНА </a:t>
            </a:r>
            <a:r>
              <a:rPr lang="ru-RU" sz="2000" cap="all" dirty="0">
                <a:effectLst/>
                <a:latin typeface="Times New Roman" pitchFamily="18" charset="0"/>
                <a:cs typeface="Times New Roman" pitchFamily="18" charset="0"/>
              </a:rPr>
              <a:t>ФУНКЦИОНАЛЬНОЙ </a:t>
            </a:r>
            <a:r>
              <a:rPr lang="ru-RU" sz="2000" cap="all" dirty="0" smtClean="0">
                <a:effectLst/>
                <a:latin typeface="Times New Roman" pitchFamily="18" charset="0"/>
                <a:cs typeface="Times New Roman" pitchFamily="18" charset="0"/>
              </a:rPr>
              <a:t>ГРАМОТНОСТИ</a:t>
            </a:r>
            <a:r>
              <a:rPr lang="ru-RU" sz="5400" cap="all" dirty="0">
                <a:effectLst/>
              </a:rPr>
              <a:t/>
            </a:r>
            <a:br>
              <a:rPr lang="ru-RU" sz="5400" cap="all" dirty="0">
                <a:effectLst/>
              </a:rPr>
            </a:b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1540" y="620688"/>
            <a:ext cx="8532948" cy="2016224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Основными темами просветительских онлайн-мероприятий стали ключевые навыки XXI века, вопросы их формирования и развития. Участниками Марафона стали педагоги, управленческие команды школ, ученики и их родители, а также студенты и преподаватели педагогических вузов.</a:t>
            </a:r>
          </a:p>
          <a:p>
            <a:pPr marL="45720" indent="0">
              <a:buNone/>
            </a:pP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Видеозаписи мероприятий Марафона функциональной грамотности доступны по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ссылке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www.youtube.com/playlist?list=PLH0DgjqY1hMSpIFvByt60TY5rouLMS4JF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8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Нажмите на ссылку и откроется окно  с мероприятиями</a:t>
            </a:r>
          </a:p>
          <a:p>
            <a:pPr marL="45720" indent="0" algn="ctr">
              <a:buNone/>
            </a:pPr>
            <a:endParaRPr lang="ru-RU" sz="2000" dirty="0"/>
          </a:p>
          <a:p>
            <a:pPr marL="45720" indent="0">
              <a:buNone/>
            </a:pP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96952"/>
            <a:ext cx="727280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067944" y="2492896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0800000" flipH="1">
            <a:off x="6876256" y="1844824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54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cap="all" dirty="0">
                <a:effectLst/>
              </a:rPr>
              <a:t>ВЕБИНАРЫ ПО НОВЫМ КИМ </a:t>
            </a:r>
            <a:r>
              <a:rPr lang="en-US" sz="3200" cap="all" dirty="0" smtClean="0">
                <a:effectLst/>
              </a:rPr>
              <a:t/>
            </a:r>
            <a:br>
              <a:rPr lang="en-US" sz="3200" cap="all" dirty="0" smtClean="0">
                <a:effectLst/>
              </a:rPr>
            </a:br>
            <a:r>
              <a:rPr lang="ru-RU" sz="3200" cap="all" dirty="0" smtClean="0">
                <a:effectLst/>
              </a:rPr>
              <a:t>ДЛЯ </a:t>
            </a:r>
            <a:r>
              <a:rPr lang="ru-RU" sz="3200" cap="all" dirty="0">
                <a:effectLst/>
              </a:rPr>
              <a:t>УЧАСТНИКОВ ГИА 2022</a:t>
            </a:r>
            <a:r>
              <a:rPr lang="ru-RU" cap="all" dirty="0">
                <a:effectLst/>
              </a:rPr>
              <a:t/>
            </a:r>
            <a:br>
              <a:rPr lang="ru-RU" cap="all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8424936" cy="5112568"/>
          </a:xfrm>
        </p:spPr>
        <p:txBody>
          <a:bodyPr>
            <a:normAutofit lnSpcReduction="10000"/>
          </a:bodyPr>
          <a:lstStyle/>
          <a:p>
            <a:r>
              <a:rPr lang="ru-RU" dirty="0">
                <a:hlinkClick r:id="rId2"/>
              </a:rPr>
              <a:t>Биология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3"/>
              </a:rPr>
              <a:t>Обществознание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4"/>
              </a:rPr>
              <a:t>История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5"/>
              </a:rPr>
              <a:t>Русский язык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6"/>
              </a:rPr>
              <a:t>Физика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7"/>
              </a:rPr>
              <a:t>Немецкий язык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8"/>
              </a:rPr>
              <a:t>Литература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9"/>
              </a:rPr>
              <a:t>Английский язык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10"/>
              </a:rPr>
              <a:t>Французский язык</a:t>
            </a:r>
            <a:r>
              <a:rPr lang="ru-RU" dirty="0"/>
              <a:t> ЕГЭ</a:t>
            </a:r>
          </a:p>
          <a:p>
            <a:r>
              <a:rPr lang="ru-RU" dirty="0">
                <a:hlinkClick r:id="rId11"/>
              </a:rPr>
              <a:t>Математика</a:t>
            </a:r>
            <a:r>
              <a:rPr lang="ru-RU" dirty="0"/>
              <a:t> ОГЭ для участников</a:t>
            </a:r>
          </a:p>
          <a:p>
            <a:r>
              <a:rPr lang="ru-RU" dirty="0">
                <a:hlinkClick r:id="rId12"/>
              </a:rPr>
              <a:t>Математика</a:t>
            </a:r>
            <a:r>
              <a:rPr lang="ru-RU" dirty="0"/>
              <a:t> ЕГЭ для участников</a:t>
            </a:r>
          </a:p>
          <a:p>
            <a:r>
              <a:rPr lang="ru-RU" dirty="0">
                <a:hlinkClick r:id="rId13"/>
              </a:rPr>
              <a:t>География</a:t>
            </a:r>
            <a:r>
              <a:rPr lang="ru-RU" dirty="0"/>
              <a:t> ЕГЭ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5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196752"/>
            <a:ext cx="7317432" cy="3474720"/>
          </a:xfrm>
        </p:spPr>
        <p:txBody>
          <a:bodyPr>
            <a:normAutofit fontScale="85000" lnSpcReduction="20000"/>
          </a:bodyPr>
          <a:lstStyle/>
          <a:p>
            <a:pPr marL="45720" indent="0" algn="ctr">
              <a:buNone/>
            </a:pP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</a:p>
          <a:p>
            <a:pPr marL="45720" indent="0" algn="ctr">
              <a:buNone/>
            </a:pPr>
            <a:endParaRPr lang="ru-RU" sz="5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Надеюсь данная информация будет Вам полезной.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Инструкция по работе с данным материалом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8496944" cy="5760640"/>
          </a:xfrm>
        </p:spPr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Уважаемые коллеги!</a:t>
            </a:r>
          </a:p>
          <a:p>
            <a:pPr marL="45720" indent="0" algn="ctr">
              <a:buNone/>
            </a:pP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26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Ссылки</a:t>
            </a:r>
            <a:r>
              <a:rPr lang="ru-RU" sz="26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сайты будут активными только </a:t>
            </a:r>
            <a:endParaRPr lang="ru-RU" sz="2600" b="1" i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26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 </a:t>
            </a: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запуске презентации </a:t>
            </a:r>
            <a:r>
              <a:rPr lang="ru-RU" sz="2600" b="1" i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Рower</a:t>
            </a: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Рoint</a:t>
            </a: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полном экране.</a:t>
            </a:r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620" indent="-342900" algn="just">
              <a:buAutoNum type="arabicPeriod"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№ 3 –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функциональной грамотности </a:t>
            </a:r>
          </a:p>
          <a:p>
            <a:pPr marL="388620" indent="-342900" algn="just">
              <a:buAutoNum type="arabicPeriod"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Слайд № 4 –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 по итогам мониторинга функциональной грамотности в 5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классах </a:t>
            </a:r>
          </a:p>
          <a:p>
            <a:pPr marL="388620" indent="-342900" algn="just">
              <a:buAutoNum type="arabicPeriod"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стратегии развития  образования предоставил разработанный  банк заданий для формирования и оценки функциональной грамотности обучающихся основной школы (5-9 классы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Банк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заданий представлен по 6 направлениям - см. 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5,6. 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Нажмите на ссылку   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en-US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skiv.instrao.ru/bank-zadaniy</a:t>
            </a:r>
            <a:endParaRPr lang="ru-RU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620" indent="-342900" algn="just">
              <a:buAutoNum type="arabicPeriod"/>
            </a:pP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№ 8 -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Примеры открытых заданий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грамотности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</a:p>
          <a:p>
            <a:pPr marL="388620" indent="-342900" algn="just">
              <a:buAutoNum type="arabicPeriod"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№ 9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Методические рекомендации для педагогов по ФГ.</a:t>
            </a:r>
          </a:p>
          <a:p>
            <a:pPr marL="388620" indent="-342900" algn="just">
              <a:buAutoNum type="arabicPeriod"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 № 10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Банк тренировочных заданий.</a:t>
            </a:r>
          </a:p>
          <a:p>
            <a:pPr marL="388620" indent="-342900" algn="just">
              <a:buAutoNum type="arabicPeriod"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№ 11 –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Методические пособия</a:t>
            </a:r>
          </a:p>
          <a:p>
            <a:pPr marL="388620" indent="-342900" algn="just">
              <a:buAutoNum type="arabicPeriod"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№ 12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Марафон функциональной грамотности (6-10 декабря 2021 года)</a:t>
            </a:r>
          </a:p>
          <a:p>
            <a:pPr marL="388620" indent="-342900" algn="just">
              <a:buAutoNum type="arabicPeriod"/>
            </a:pPr>
            <a:r>
              <a:rPr lang="ru-RU" sz="17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Слайд № 13</a:t>
            </a:r>
            <a:r>
              <a:rPr lang="ru-RU" sz="17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cap="all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7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Вебинары по новым КИМ для участников ГИА - 2022</a:t>
            </a:r>
            <a:endParaRPr lang="ru-RU" sz="1700" b="1" cap="all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620" indent="-342900" algn="just">
              <a:buAutoNum type="arabicPeriod"/>
            </a:pPr>
            <a:endParaRPr lang="ru-RU" sz="1700" cap="all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1500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620" indent="-342900" algn="just">
              <a:buAutoNum type="arabicPeriod"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88620" indent="-342900">
              <a:buAutoNum type="arabicPeriod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60648"/>
            <a:ext cx="895780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36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848872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Материалы </a:t>
            </a:r>
            <a:r>
              <a:rPr lang="ru-RU" sz="2800" dirty="0"/>
              <a:t>по итогам мониторинга функциональной грамотности в 5 классах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24389815"/>
              </p:ext>
            </p:extLst>
          </p:nvPr>
        </p:nvGraphicFramePr>
        <p:xfrm>
          <a:off x="395536" y="2708920"/>
          <a:ext cx="8496944" cy="3384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7401"/>
                <a:gridCol w="4259543"/>
              </a:tblGrid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Ссылка на запись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исследования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https://youtu.be/hCWBxb-1RBE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Математическая грамотность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985645" algn="l"/>
                        </a:tabLst>
                      </a:pPr>
                      <a:r>
                        <a:rPr lang="ru-RU" sz="1600" b="1" u="sng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https://youtu.be/vKZnQbsIf6o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Креативное мышление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https://youtu.be/YlrbIzvI1m8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Глобальные компетенции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https://youtu.be/BeRnpAZ7g2U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Естественно-научная грамотность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https://youtu.be/iLfv89Ce864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Читательская грамотность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https://youtu.be/zM8N3hSJq2k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Финансовая грамотность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https://youtu.be/wHUC_5c2bd4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260648"/>
            <a:ext cx="28575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518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697" y="1844824"/>
            <a:ext cx="546503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88640"/>
            <a:ext cx="777686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Банк заданий (для 5-9 класс)</a:t>
            </a:r>
          </a:p>
          <a:p>
            <a:pPr algn="ctr"/>
            <a:endParaRPr lang="ru-RU" sz="2400" b="1" dirty="0" smtClean="0"/>
          </a:p>
          <a:p>
            <a:r>
              <a:rPr lang="ru-RU" sz="2000" b="1" dirty="0" smtClean="0"/>
              <a:t>Нажмите на ссылку   </a:t>
            </a:r>
            <a:r>
              <a:rPr lang="en-US" b="1" dirty="0" smtClean="0">
                <a:hlinkClick r:id="rId3"/>
              </a:rPr>
              <a:t>http</a:t>
            </a:r>
            <a:r>
              <a:rPr lang="en-US" b="1" dirty="0">
                <a:hlinkClick r:id="rId3"/>
              </a:rPr>
              <a:t>://</a:t>
            </a:r>
            <a:r>
              <a:rPr lang="en-US" b="1" dirty="0" smtClean="0">
                <a:hlinkClick r:id="rId3"/>
              </a:rPr>
              <a:t>skiv.instrao.ru/bank-zadaniy</a:t>
            </a:r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Откроется страничка 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3779912" y="1345428"/>
            <a:ext cx="432048" cy="427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3018075"/>
            <a:ext cx="2376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Вам необходимо выбрать направление</a:t>
            </a:r>
            <a:endParaRPr lang="ru-RU" sz="12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676397" y="2713275"/>
            <a:ext cx="216024" cy="139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677821" y="3018075"/>
            <a:ext cx="216024" cy="139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659023" y="3284984"/>
            <a:ext cx="216024" cy="139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676397" y="3573016"/>
            <a:ext cx="216024" cy="139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677821" y="3833759"/>
            <a:ext cx="216024" cy="139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666049" y="4164952"/>
            <a:ext cx="216024" cy="139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4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774226"/>
            <a:ext cx="2664296" cy="397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181" y="2830162"/>
            <a:ext cx="2485448" cy="385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39" y="237611"/>
            <a:ext cx="2647839" cy="290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40" y="3212976"/>
            <a:ext cx="2619143" cy="341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48680"/>
            <a:ext cx="4536504" cy="135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2339752" y="116632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1691680" y="2204864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779912" y="2204864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5868144" y="1340768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940152" y="4005064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992888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Полезные ресурсы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i="1" dirty="0" smtClean="0"/>
              <a:t>Функциональная </a:t>
            </a:r>
            <a:r>
              <a:rPr lang="ru-RU" sz="2000" i="1" dirty="0"/>
              <a:t>грамотность школьников</a:t>
            </a:r>
            <a:r>
              <a:rPr lang="ru-RU" sz="1800" dirty="0"/>
              <a:t/>
            </a:r>
            <a:br>
              <a:rPr lang="ru-RU" sz="18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573016"/>
            <a:ext cx="8181528" cy="19442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/>
              <a:t>Общие </a:t>
            </a:r>
            <a:r>
              <a:rPr lang="ru-RU" sz="2000" dirty="0"/>
              <a:t>подходы к формированию функциональной грамотности. Виды функциональной грамотности. Банк заданий. Полезные </a:t>
            </a:r>
            <a:r>
              <a:rPr lang="ru-RU" sz="2000" dirty="0" smtClean="0"/>
              <a:t>ресурсы</a:t>
            </a:r>
          </a:p>
          <a:p>
            <a:r>
              <a:rPr lang="ru-RU" sz="2000" dirty="0" err="1" smtClean="0"/>
              <a:t>Ссылка</a:t>
            </a:r>
            <a:r>
              <a:rPr lang="ru-RU" sz="2000" b="1" dirty="0" err="1" smtClean="0"/>
              <a:t>:</a:t>
            </a:r>
            <a:r>
              <a:rPr lang="ru-RU" sz="2000" b="1" u="sng" dirty="0" err="1" smtClean="0">
                <a:hlinkClick r:id="rId2"/>
              </a:rPr>
              <a:t>http</a:t>
            </a:r>
            <a:r>
              <a:rPr lang="ru-RU" sz="2000" b="1" u="sng" dirty="0">
                <a:hlinkClick r:id="rId2"/>
              </a:rPr>
              <a:t>://www.eduportal44.ru/sites/RSMO-test/DocLib1/Функциональная%20грамотность.pdf</a:t>
            </a:r>
            <a:endParaRPr lang="ru-RU" sz="2000" b="1" dirty="0"/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44" y="1556792"/>
            <a:ext cx="8109520" cy="1495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2000" dirty="0" smtClean="0"/>
              <a:t>Демонстрационные материалы ФГБНУ «Институт стратегии развития образования Российской академии образования»</a:t>
            </a:r>
          </a:p>
          <a:p>
            <a:r>
              <a:rPr lang="ru-RU" sz="2000" b="1" dirty="0" smtClean="0"/>
              <a:t>Ссылка: </a:t>
            </a:r>
            <a:r>
              <a:rPr lang="ru-RU" sz="2000" b="1" u="sng" dirty="0" smtClean="0">
                <a:hlinkClick r:id="rId3"/>
              </a:rPr>
              <a:t>http://skiv.instrao.ru/support/demonstratsionnye-materialya/index.php</a:t>
            </a:r>
            <a:endParaRPr lang="ru-RU" sz="2000" b="1" dirty="0" smtClean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861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4087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i="1" u="sng" dirty="0"/>
              <a:t>Примеры открытых </a:t>
            </a:r>
            <a:r>
              <a:rPr lang="ru-RU" b="1" i="1" u="sng" dirty="0" smtClean="0"/>
              <a:t>заданий</a:t>
            </a:r>
            <a:r>
              <a:rPr lang="en-US" b="1" i="1" u="sng" dirty="0" smtClean="0"/>
              <a:t>  </a:t>
            </a:r>
            <a:endParaRPr lang="ru-RU" b="1" i="1" u="sng" dirty="0" smtClean="0"/>
          </a:p>
          <a:p>
            <a:pPr marL="45720" indent="0" algn="ctr">
              <a:buNone/>
            </a:pPr>
            <a:r>
              <a:rPr lang="ru-RU" b="1" i="1" u="sng" dirty="0" smtClean="0"/>
              <a:t>по </a:t>
            </a:r>
            <a:r>
              <a:rPr lang="ru-RU" b="1" i="1" u="sng" dirty="0"/>
              <a:t>функциональной грамотности </a:t>
            </a:r>
            <a:r>
              <a:rPr lang="en-US" b="1" i="1" u="sng" dirty="0" smtClean="0"/>
              <a:t>PISA</a:t>
            </a:r>
            <a:endParaRPr lang="ru-RU" b="1" u="sng" dirty="0" smtClean="0"/>
          </a:p>
          <a:p>
            <a:pPr marL="45720" indent="0" algn="ctr">
              <a:buNone/>
            </a:pPr>
            <a:endParaRPr lang="en-US" sz="1900" b="1" i="1" u="sng" dirty="0" smtClean="0"/>
          </a:p>
          <a:p>
            <a:pPr marL="45720" indent="0" algn="ctr">
              <a:buNone/>
            </a:pPr>
            <a:r>
              <a:rPr lang="ru-RU" sz="1900" b="1" i="1" u="sng" dirty="0" smtClean="0"/>
              <a:t>Примеры </a:t>
            </a:r>
            <a:r>
              <a:rPr lang="ru-RU" sz="1900" b="1" i="1" u="sng" dirty="0"/>
              <a:t>открытых заданий по математической грамотности </a:t>
            </a:r>
            <a:r>
              <a:rPr lang="en-US" sz="1900" b="1" i="1" u="sng" dirty="0"/>
              <a:t>PISA</a:t>
            </a:r>
            <a:endParaRPr lang="ru-RU" sz="1900" b="1" u="sng" dirty="0"/>
          </a:p>
          <a:p>
            <a:r>
              <a:rPr lang="ru-RU" sz="1900" dirty="0" smtClean="0"/>
              <a:t>Ссылка</a:t>
            </a:r>
            <a:r>
              <a:rPr lang="ru-RU" sz="1900" dirty="0"/>
              <a:t>: </a:t>
            </a:r>
            <a:r>
              <a:rPr lang="ru-RU" sz="1900" u="sng" dirty="0">
                <a:hlinkClick r:id="rId2"/>
              </a:rPr>
              <a:t>https://rikc.by/ru/PISA/2-ex__pisa.pdf</a:t>
            </a:r>
            <a:endParaRPr lang="ru-RU" sz="1900" dirty="0"/>
          </a:p>
          <a:p>
            <a:pPr marL="45720" indent="0" algn="ctr">
              <a:buNone/>
            </a:pPr>
            <a:endParaRPr lang="en-US" sz="1900" b="1" i="1" dirty="0" smtClean="0"/>
          </a:p>
          <a:p>
            <a:pPr marL="45720" indent="0" algn="ctr">
              <a:buNone/>
            </a:pPr>
            <a:r>
              <a:rPr lang="ru-RU" sz="1900" b="1" i="1" u="sng" dirty="0" smtClean="0"/>
              <a:t>Примеры </a:t>
            </a:r>
            <a:r>
              <a:rPr lang="ru-RU" sz="1900" b="1" i="1" u="sng" dirty="0"/>
              <a:t>открытых заданий по естественнонаучной </a:t>
            </a:r>
            <a:r>
              <a:rPr lang="ru-RU" sz="1900" b="1" i="1" u="sng" dirty="0" smtClean="0"/>
              <a:t>грамотности</a:t>
            </a:r>
            <a:endParaRPr lang="en-US" sz="1900" b="1" i="1" u="sng" dirty="0" smtClean="0"/>
          </a:p>
          <a:p>
            <a:pPr>
              <a:buFont typeface="Wingdings" pitchFamily="2" charset="2"/>
              <a:buChar char="v"/>
            </a:pPr>
            <a:r>
              <a:rPr lang="ru-RU" sz="1900" dirty="0" smtClean="0"/>
              <a:t>Ссылка</a:t>
            </a:r>
            <a:r>
              <a:rPr lang="ru-RU" sz="1900" dirty="0"/>
              <a:t>: </a:t>
            </a:r>
            <a:r>
              <a:rPr lang="ru-RU" sz="1900" u="sng" dirty="0">
                <a:hlinkClick r:id="rId3"/>
              </a:rPr>
              <a:t>https://rikc.by/ru/PISA/3-ex__pisa.pdf</a:t>
            </a:r>
            <a:endParaRPr lang="ru-RU" sz="1900" dirty="0"/>
          </a:p>
          <a:p>
            <a:pPr marL="45720" indent="0" algn="ctr">
              <a:buNone/>
            </a:pPr>
            <a:endParaRPr lang="en-US" sz="1900" b="1" i="1" dirty="0" smtClean="0"/>
          </a:p>
          <a:p>
            <a:pPr marL="45720" indent="0" algn="ctr">
              <a:buNone/>
            </a:pPr>
            <a:r>
              <a:rPr lang="ru-RU" sz="1900" b="1" i="1" u="sng" dirty="0" smtClean="0"/>
              <a:t>Примеры </a:t>
            </a:r>
            <a:r>
              <a:rPr lang="ru-RU" sz="1900" b="1" i="1" u="sng" dirty="0"/>
              <a:t>открытых заданий по финансовой грамотности </a:t>
            </a:r>
            <a:r>
              <a:rPr lang="en-US" sz="1900" b="1" i="1" u="sng" dirty="0"/>
              <a:t>PISA</a:t>
            </a:r>
            <a:endParaRPr lang="ru-RU" sz="1900" b="1" u="sng" dirty="0"/>
          </a:p>
          <a:p>
            <a:r>
              <a:rPr lang="ru-RU" sz="1900" dirty="0" smtClean="0"/>
              <a:t>Ссылка</a:t>
            </a:r>
            <a:r>
              <a:rPr lang="ru-RU" sz="1900" dirty="0"/>
              <a:t>: </a:t>
            </a:r>
            <a:r>
              <a:rPr lang="ru-RU" sz="1900" u="sng" dirty="0">
                <a:hlinkClick r:id="rId4"/>
              </a:rPr>
              <a:t>https://rikc.by/ru/PISA/5-ex__pisa.pdf</a:t>
            </a:r>
            <a:endParaRPr lang="ru-RU" sz="1900" dirty="0"/>
          </a:p>
          <a:p>
            <a:pPr marL="45720" indent="0">
              <a:buNone/>
            </a:pPr>
            <a:endParaRPr lang="en-US" sz="1900" b="1" i="1" dirty="0" smtClean="0"/>
          </a:p>
          <a:p>
            <a:pPr marL="45720" indent="0">
              <a:buNone/>
            </a:pPr>
            <a:r>
              <a:rPr lang="ru-RU" sz="1900" b="1" i="1" dirty="0" smtClean="0"/>
              <a:t>Примеры </a:t>
            </a:r>
            <a:r>
              <a:rPr lang="ru-RU" sz="1900" b="1" i="1" dirty="0"/>
              <a:t>открытых заданий по читательской </a:t>
            </a:r>
            <a:r>
              <a:rPr lang="ru-RU" sz="1900" b="1" i="1" dirty="0" smtClean="0"/>
              <a:t>грамотности</a:t>
            </a:r>
            <a:r>
              <a:rPr lang="en-US" sz="1900" b="1" i="1" dirty="0" smtClean="0"/>
              <a:t> </a:t>
            </a:r>
            <a:r>
              <a:rPr lang="en-US" sz="1900" b="1" i="1" u="sng" dirty="0" smtClean="0"/>
              <a:t>PISA</a:t>
            </a:r>
            <a:endParaRPr lang="ru-RU" sz="1900" b="1" u="sng" dirty="0"/>
          </a:p>
          <a:p>
            <a:r>
              <a:rPr lang="ru-RU" sz="1900" dirty="0" smtClean="0"/>
              <a:t>Ссылка</a:t>
            </a:r>
            <a:r>
              <a:rPr lang="ru-RU" sz="1900" dirty="0"/>
              <a:t>: </a:t>
            </a:r>
            <a:r>
              <a:rPr lang="ru-RU" sz="1900" u="sng" dirty="0">
                <a:hlinkClick r:id="rId5"/>
              </a:rPr>
              <a:t>https://rikc.by/ru/PISA/1-ex__pisa.pdf</a:t>
            </a:r>
            <a:endParaRPr lang="ru-RU" sz="1900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888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1143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Методические рекомендации для педагогов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формированию функциональной грамотности: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424936" cy="511256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1</a:t>
            </a:r>
            <a:r>
              <a:rPr lang="ru-RU" dirty="0" smtClean="0"/>
              <a:t>. </a:t>
            </a:r>
            <a:r>
              <a:rPr lang="ru-RU" u="sng" dirty="0" smtClean="0">
                <a:hlinkClick r:id="rId2"/>
              </a:rPr>
              <a:t>Функциональная грамотность для педагога.</a:t>
            </a:r>
            <a:endParaRPr lang="ru-RU" u="sng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2.</a:t>
            </a:r>
            <a:r>
              <a:rPr lang="ru-RU" dirty="0"/>
              <a:t> </a:t>
            </a:r>
            <a:r>
              <a:rPr lang="ru-RU" dirty="0">
                <a:hlinkClick r:id="rId3"/>
              </a:rPr>
              <a:t>Методические рекомендации СИПКРО для педагогов  по формированию функциональной грамотности.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3.</a:t>
            </a:r>
            <a:r>
              <a:rPr lang="ru-RU" dirty="0"/>
              <a:t> </a:t>
            </a:r>
            <a:r>
              <a:rPr lang="ru-RU" u="sng" dirty="0">
                <a:hlinkClick r:id="rId4"/>
              </a:rPr>
              <a:t>Методические рекомендации для учителей и родителей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4.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u="sng" dirty="0">
                <a:solidFill>
                  <a:schemeClr val="bg2">
                    <a:lumMod val="50000"/>
                  </a:schemeClr>
                </a:solidFill>
                <a:hlinkClick r:id="rId5"/>
              </a:rPr>
              <a:t>Рекомендации по  формированию функциональной грамотности для учителей начальной школы.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 smtClean="0"/>
              <a:t>5.</a:t>
            </a:r>
            <a:r>
              <a:rPr lang="ru-RU" dirty="0"/>
              <a:t> </a:t>
            </a:r>
            <a:r>
              <a:rPr lang="ru-RU" u="sng" dirty="0">
                <a:hlinkClick r:id="rId6"/>
              </a:rPr>
              <a:t>Рекомендации по формированию читательской грамотности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6.</a:t>
            </a:r>
            <a:r>
              <a:rPr lang="ru-RU" dirty="0"/>
              <a:t> </a:t>
            </a:r>
            <a:r>
              <a:rPr lang="ru-RU" u="sng" dirty="0">
                <a:hlinkClick r:id="rId7"/>
              </a:rPr>
              <a:t>Сборник информационных  материалов по формированию функциональной грамотности для учителя.</a:t>
            </a: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8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1552</TotalTime>
  <Words>287</Words>
  <Application>Microsoft Office PowerPoint</Application>
  <PresentationFormat>Экран (4:3)</PresentationFormat>
  <Paragraphs>108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Единый методический день</vt:lpstr>
      <vt:lpstr>Инструкция по работе с данным материалом </vt:lpstr>
      <vt:lpstr>Презентация PowerPoint</vt:lpstr>
      <vt:lpstr>Материалы по итогам мониторинга функциональной грамотности в 5 классах</vt:lpstr>
      <vt:lpstr>Презентация PowerPoint</vt:lpstr>
      <vt:lpstr>Презентация PowerPoint</vt:lpstr>
      <vt:lpstr>Полезные ресурсы  Функциональная грамотность школьников </vt:lpstr>
      <vt:lpstr>Презентация PowerPoint</vt:lpstr>
      <vt:lpstr>Методические рекомендации для педагогов  по формированию функциональной грамотности: </vt:lpstr>
      <vt:lpstr>Банк тренировочных заданий, диагностических работ по функциональной грамотности: </vt:lpstr>
      <vt:lpstr>Презентация PowerPoint</vt:lpstr>
      <vt:lpstr>МАРАФОНА ФУНКЦИОНАЛЬНОЙ ГРАМОТНОСТИ </vt:lpstr>
      <vt:lpstr>ВЕБИНАРЫ ПО НОВЫМ КИМ  ДЛЯ УЧАСТНИКОВ ГИА 2022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</dc:title>
  <dc:creator>User</dc:creator>
  <cp:lastModifiedBy>User</cp:lastModifiedBy>
  <cp:revision>83</cp:revision>
  <dcterms:created xsi:type="dcterms:W3CDTF">2021-12-15T06:33:56Z</dcterms:created>
  <dcterms:modified xsi:type="dcterms:W3CDTF">2021-12-27T05:47:11Z</dcterms:modified>
</cp:coreProperties>
</file>