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2" r:id="rId4"/>
    <p:sldId id="276" r:id="rId5"/>
    <p:sldId id="305" r:id="rId6"/>
    <p:sldId id="275" r:id="rId7"/>
    <p:sldId id="260" r:id="rId8"/>
    <p:sldId id="269" r:id="rId9"/>
    <p:sldId id="304" r:id="rId10"/>
    <p:sldId id="302" r:id="rId11"/>
    <p:sldId id="264" r:id="rId12"/>
  </p:sldIdLst>
  <p:sldSz cx="18719800" cy="10718800"/>
  <p:notesSz cx="18719800" cy="107188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F8D"/>
    <a:srgbClr val="E73101"/>
    <a:srgbClr val="2F6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3" autoAdjust="0"/>
    <p:restoredTop sz="94660"/>
  </p:normalViewPr>
  <p:slideViewPr>
    <p:cSldViewPr>
      <p:cViewPr varScale="1">
        <p:scale>
          <a:sx n="67" d="100"/>
          <a:sy n="67" d="100"/>
        </p:scale>
        <p:origin x="89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112125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602913" y="0"/>
            <a:ext cx="8112125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EDFF8-4FF4-4B59-92FE-51A9AFB4AE7E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200775" y="1339850"/>
            <a:ext cx="6318250" cy="3617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71663" y="5157788"/>
            <a:ext cx="14976475" cy="4221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82225"/>
            <a:ext cx="8112125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602913" y="10182225"/>
            <a:ext cx="8112125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C7B51-2591-404C-A4F7-95AD73B4A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9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C7B51-2591-404C-A4F7-95AD73B4A4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2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3985" y="3322828"/>
            <a:ext cx="15911830" cy="22509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07970" y="6002528"/>
            <a:ext cx="13103860" cy="267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151616"/>
                </a:solidFill>
                <a:latin typeface="Montserrat Light"/>
                <a:cs typeface="Montserrat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151616"/>
                </a:solidFill>
                <a:latin typeface="Montserrat Light"/>
                <a:cs typeface="Montserrat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5990" y="2465324"/>
            <a:ext cx="8143113" cy="7074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40697" y="2465324"/>
            <a:ext cx="8143113" cy="7074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0">
                <a:solidFill>
                  <a:srgbClr val="151616"/>
                </a:solidFill>
                <a:latin typeface="Montserrat Light"/>
                <a:cs typeface="Montserrat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0433" y="255277"/>
            <a:ext cx="17718933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0">
                <a:solidFill>
                  <a:srgbClr val="151616"/>
                </a:solidFill>
                <a:latin typeface="Montserrat Light"/>
                <a:cs typeface="Montserrat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1425" y="2559631"/>
            <a:ext cx="16236950" cy="3715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364732" y="9968484"/>
            <a:ext cx="5990336" cy="535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35990" y="9968484"/>
            <a:ext cx="4305554" cy="535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478257" y="9968484"/>
            <a:ext cx="4305554" cy="535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mc.dm-centre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7e125fbf47e73a2f86b03b3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82" y="0"/>
            <a:ext cx="18736982" cy="107269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44" t="31804" r="22383" b="-1717"/>
          <a:stretch/>
        </p:blipFill>
        <p:spPr>
          <a:xfrm>
            <a:off x="5356265" y="1319378"/>
            <a:ext cx="3366473" cy="3417730"/>
          </a:xfrm>
          <a:prstGeom prst="rect">
            <a:avLst/>
          </a:prstGeom>
        </p:spPr>
      </p:pic>
      <p:sp>
        <p:nvSpPr>
          <p:cNvPr id="7" name="object 3"/>
          <p:cNvSpPr txBox="1"/>
          <p:nvPr/>
        </p:nvSpPr>
        <p:spPr>
          <a:xfrm>
            <a:off x="12636500" y="6045200"/>
            <a:ext cx="4297377" cy="2250263"/>
          </a:xfrm>
          <a:prstGeom prst="rect">
            <a:avLst/>
          </a:prstGeom>
        </p:spPr>
        <p:txBody>
          <a:bodyPr vert="horz" wrap="square" lIns="0" tIns="12477" rIns="0" bIns="0" rtlCol="0">
            <a:spAutoFit/>
          </a:bodyPr>
          <a:lstStyle/>
          <a:p>
            <a:pPr marL="12475" marR="4990">
              <a:lnSpc>
                <a:spcPct val="106800"/>
              </a:lnSpc>
              <a:spcBef>
                <a:spcPts val="98"/>
              </a:spcBef>
            </a:pPr>
            <a:r>
              <a:rPr lang="ru-RU" sz="2764" b="1" dirty="0" err="1">
                <a:solidFill>
                  <a:srgbClr val="7030A0"/>
                </a:solidFill>
                <a:latin typeface="Montserrat" panose="00000500000000000000" pitchFamily="50" charset="-52"/>
              </a:rPr>
              <a:t>Целакова</a:t>
            </a:r>
            <a:endParaRPr lang="ru-RU" sz="2764" b="1" dirty="0">
              <a:solidFill>
                <a:srgbClr val="7030A0"/>
              </a:solidFill>
              <a:latin typeface="Montserrat" panose="00000500000000000000" pitchFamily="50" charset="-52"/>
            </a:endParaRPr>
          </a:p>
          <a:p>
            <a:pPr marL="12475" marR="4990">
              <a:lnSpc>
                <a:spcPct val="106800"/>
              </a:lnSpc>
              <a:spcBef>
                <a:spcPts val="98"/>
              </a:spcBef>
            </a:pPr>
            <a:r>
              <a:rPr lang="ru-RU" sz="2764" b="1" dirty="0">
                <a:solidFill>
                  <a:srgbClr val="7030A0"/>
                </a:solidFill>
                <a:latin typeface="Montserrat" panose="00000500000000000000" pitchFamily="50" charset="-52"/>
              </a:rPr>
              <a:t> Марина Павловна</a:t>
            </a:r>
          </a:p>
          <a:p>
            <a:pPr marL="12475" marR="4990">
              <a:spcBef>
                <a:spcPts val="98"/>
              </a:spcBef>
            </a:pPr>
            <a:r>
              <a:rPr lang="ru-RU" sz="2764" dirty="0">
                <a:solidFill>
                  <a:srgbClr val="7030A0"/>
                </a:solidFill>
                <a:latin typeface="Montserrat" panose="00000500000000000000" pitchFamily="50" charset="-52"/>
              </a:rPr>
              <a:t>8 (343) 286-97-90</a:t>
            </a:r>
          </a:p>
          <a:p>
            <a:pPr marL="12475" marR="4990">
              <a:spcBef>
                <a:spcPts val="98"/>
              </a:spcBef>
            </a:pPr>
            <a:r>
              <a:rPr lang="ru-RU" sz="2764" dirty="0">
                <a:solidFill>
                  <a:srgbClr val="7030A0"/>
                </a:solidFill>
                <a:latin typeface="Montserrat" panose="00000500000000000000" pitchFamily="50" charset="-52"/>
              </a:rPr>
              <a:t>8 915 909 64 20</a:t>
            </a:r>
          </a:p>
          <a:p>
            <a:pPr marL="12475" marR="4990">
              <a:spcBef>
                <a:spcPts val="98"/>
              </a:spcBef>
            </a:pPr>
            <a:r>
              <a:rPr lang="en-US" sz="2764" dirty="0">
                <a:solidFill>
                  <a:srgbClr val="7030A0"/>
                </a:solidFill>
                <a:latin typeface="Montserrat" panose="00000500000000000000" pitchFamily="50" charset="-52"/>
              </a:rPr>
              <a:t>celakova@irc66.ru</a:t>
            </a:r>
            <a:endParaRPr sz="2764" dirty="0">
              <a:solidFill>
                <a:srgbClr val="7030A0"/>
              </a:solidFill>
              <a:latin typeface="Montserrat" panose="00000500000000000000" pitchFamily="50" charset="-52"/>
              <a:cs typeface="Calibri" panose="020F050202020403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4050" y="464760"/>
            <a:ext cx="1680359" cy="1008440"/>
          </a:xfrm>
        </p:spPr>
        <p:txBody>
          <a:bodyPr>
            <a:normAutofit fontScale="90000"/>
          </a:bodyPr>
          <a:lstStyle/>
          <a:p>
            <a:r>
              <a:rPr lang="ru-RU" sz="9212" dirty="0">
                <a:solidFill>
                  <a:srgbClr val="682F8D"/>
                </a:solidFill>
              </a:rPr>
              <a:t>08</a:t>
            </a:r>
            <a:r>
              <a:rPr lang="en-US" sz="3685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sz="2457" b="1" dirty="0">
              <a:solidFill>
                <a:srgbClr val="7030A0"/>
              </a:solidFill>
              <a:latin typeface="Montserrat" panose="00000500000000000000"/>
            </a:endParaRPr>
          </a:p>
        </p:txBody>
      </p:sp>
      <p:sp>
        <p:nvSpPr>
          <p:cNvPr id="8" name="object 13"/>
          <p:cNvSpPr/>
          <p:nvPr/>
        </p:nvSpPr>
        <p:spPr>
          <a:xfrm>
            <a:off x="2198973" y="464761"/>
            <a:ext cx="0" cy="854618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769"/>
          </a:p>
        </p:txBody>
      </p:sp>
      <p:sp>
        <p:nvSpPr>
          <p:cNvPr id="10" name="object 15"/>
          <p:cNvSpPr txBox="1"/>
          <p:nvPr/>
        </p:nvSpPr>
        <p:spPr>
          <a:xfrm>
            <a:off x="2477241" y="658544"/>
            <a:ext cx="2546192" cy="412388"/>
          </a:xfrm>
          <a:prstGeom prst="rect">
            <a:avLst/>
          </a:prstGeom>
        </p:spPr>
        <p:txBody>
          <a:bodyPr vert="horz" wrap="square" lIns="0" tIns="12477" rIns="0" bIns="0" rtlCol="0">
            <a:spAutoFit/>
          </a:bodyPr>
          <a:lstStyle/>
          <a:p>
            <a:pPr marL="12475" marR="4990">
              <a:lnSpc>
                <a:spcPct val="114900"/>
              </a:lnSpc>
              <a:spcBef>
                <a:spcPts val="98"/>
              </a:spcBef>
            </a:pPr>
            <a:r>
              <a:rPr lang="ru-RU" sz="2400" spc="-9" dirty="0">
                <a:solidFill>
                  <a:srgbClr val="682F8D"/>
                </a:solidFill>
                <a:latin typeface="Montserrat"/>
                <a:cs typeface="Montserrat"/>
              </a:rPr>
              <a:t>КОНТАКТЫ</a:t>
            </a:r>
            <a:endParaRPr sz="2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67E1C16-909B-4AED-B201-913A56B10069}"/>
              </a:ext>
            </a:extLst>
          </p:cNvPr>
          <p:cNvSpPr/>
          <p:nvPr/>
        </p:nvSpPr>
        <p:spPr>
          <a:xfrm>
            <a:off x="5347723" y="5630677"/>
            <a:ext cx="6536212" cy="2655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764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Пупышева</a:t>
            </a:r>
            <a:br>
              <a:rPr lang="en-US" sz="2764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</a:br>
            <a:r>
              <a:rPr lang="ru-RU" sz="2764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Екатерина Викторовна</a:t>
            </a:r>
          </a:p>
          <a:p>
            <a:r>
              <a:rPr lang="ru-RU" sz="2764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8 (343) 286-97-90</a:t>
            </a:r>
          </a:p>
          <a:p>
            <a:r>
              <a:rPr lang="en-US" sz="2764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pupysheva@irc66.ru</a:t>
            </a:r>
            <a:endParaRPr lang="ru-RU" sz="2764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8E4CF-5F6F-4108-A3B4-4E6CAF3EAD3E}"/>
              </a:ext>
            </a:extLst>
          </p:cNvPr>
          <p:cNvSpPr txBox="1"/>
          <p:nvPr/>
        </p:nvSpPr>
        <p:spPr>
          <a:xfrm>
            <a:off x="5356265" y="4765082"/>
            <a:ext cx="3556767" cy="47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7" dirty="0">
                <a:solidFill>
                  <a:srgbClr val="7030A0"/>
                </a:solidFill>
                <a:latin typeface="Montserrat Black" panose="00000A00000000000000" pitchFamily="50" charset="-52"/>
              </a:rPr>
              <a:t>rmc.dm-centre.ru</a:t>
            </a:r>
            <a:endParaRPr lang="ru-RU" sz="2457" dirty="0">
              <a:solidFill>
                <a:srgbClr val="7030A0"/>
              </a:solidFill>
              <a:latin typeface="Montserrat Black" panose="00000A00000000000000" pitchFamily="50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9A44C6-62FB-4CB3-90E9-818658E2AB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2" t="663" r="31568" b="1"/>
          <a:stretch/>
        </p:blipFill>
        <p:spPr>
          <a:xfrm>
            <a:off x="1062820" y="1710167"/>
            <a:ext cx="3908966" cy="72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722795" cy="1071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28018" cy="1072179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497714" y="9898755"/>
            <a:ext cx="172529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rgbClr val="682F8D"/>
                </a:solidFill>
                <a:latin typeface="Montserrat"/>
                <a:cs typeface="Montserrat"/>
              </a:rPr>
              <a:t>2 апреля</a:t>
            </a:r>
            <a:r>
              <a:rPr lang="ru-RU" sz="1800" b="1" dirty="0">
                <a:solidFill>
                  <a:srgbClr val="682F8D"/>
                </a:solidFill>
                <a:latin typeface="Montserrat"/>
                <a:cs typeface="Montserrat"/>
              </a:rPr>
              <a:t> </a:t>
            </a:r>
            <a:r>
              <a:rPr sz="1800" b="1" spc="-5" dirty="0">
                <a:solidFill>
                  <a:srgbClr val="682F8D"/>
                </a:solidFill>
                <a:latin typeface="Montserrat"/>
                <a:cs typeface="Montserrat"/>
              </a:rPr>
              <a:t>202</a:t>
            </a:r>
            <a:r>
              <a:rPr lang="ru-RU" sz="1800" b="1" spc="-5" dirty="0">
                <a:solidFill>
                  <a:srgbClr val="682F8D"/>
                </a:solidFill>
                <a:latin typeface="Montserrat"/>
                <a:cs typeface="Montserrat"/>
              </a:rPr>
              <a:t>5</a:t>
            </a:r>
            <a:endParaRPr sz="18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4700" y="2235200"/>
            <a:ext cx="14706600" cy="3955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800"/>
              </a:lnSpc>
              <a:spcBef>
                <a:spcPts val="100"/>
              </a:spcBef>
            </a:pPr>
            <a:endParaRPr lang="ru-RU" sz="4800" b="1" spc="-45" dirty="0">
              <a:solidFill>
                <a:srgbClr val="682F8D"/>
              </a:solidFill>
              <a:latin typeface="Montserrat"/>
              <a:cs typeface="Montserrat"/>
            </a:endParaRPr>
          </a:p>
          <a:p>
            <a:pPr marL="12700" marR="5080" algn="ctr">
              <a:lnSpc>
                <a:spcPct val="106800"/>
              </a:lnSpc>
              <a:spcBef>
                <a:spcPts val="100"/>
              </a:spcBef>
            </a:pPr>
            <a:endParaRPr lang="ru-RU" sz="4800" b="1" spc="-45" dirty="0">
              <a:solidFill>
                <a:srgbClr val="682F8D"/>
              </a:solidFill>
              <a:latin typeface="Montserrat"/>
              <a:cs typeface="Montserrat"/>
            </a:endParaRPr>
          </a:p>
          <a:p>
            <a:pPr marL="12700" marR="5080" algn="ctr">
              <a:lnSpc>
                <a:spcPct val="106800"/>
              </a:lnSpc>
              <a:spcBef>
                <a:spcPts val="100"/>
              </a:spcBef>
            </a:pPr>
            <a:r>
              <a:rPr lang="ru-RU" sz="4800" b="1" spc="-45" dirty="0">
                <a:solidFill>
                  <a:srgbClr val="682F8D"/>
                </a:solidFill>
                <a:latin typeface="Montserrat"/>
                <a:cs typeface="Montserrat"/>
              </a:rPr>
              <a:t>РЕЗУЛЬТАТЫ РАБОТЫ МОЦ ПО ВЫПОЛНЕНИЮ ПЛАНА РАЗВИТИЯ ДОПОЛНИТЕЛЬНОГО ОБРАЗОВАНИЯ В СУО ЗА </a:t>
            </a:r>
            <a:r>
              <a:rPr lang="en-US" sz="4800" b="1" spc="-45" dirty="0">
                <a:solidFill>
                  <a:srgbClr val="682F8D"/>
                </a:solidFill>
                <a:latin typeface="Montserrat"/>
                <a:cs typeface="Montserrat"/>
              </a:rPr>
              <a:t>I </a:t>
            </a:r>
            <a:r>
              <a:rPr lang="ru-RU" sz="4800" b="1" spc="-45" dirty="0">
                <a:solidFill>
                  <a:srgbClr val="682F8D"/>
                </a:solidFill>
                <a:latin typeface="Montserrat"/>
                <a:cs typeface="Montserrat"/>
              </a:rPr>
              <a:t>КВАРТАЛ 2025 г.</a:t>
            </a:r>
            <a:endParaRPr sz="48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" y="-297929"/>
            <a:ext cx="19763593" cy="1131465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20955" y="4597400"/>
            <a:ext cx="5549990" cy="2658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100"/>
              </a:spcBef>
            </a:pPr>
            <a:endParaRPr lang="ru-RU" sz="4800" b="1" dirty="0">
              <a:solidFill>
                <a:srgbClr val="682F8D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21100"/>
              </a:lnSpc>
              <a:spcBef>
                <a:spcPts val="100"/>
              </a:spcBef>
            </a:pPr>
            <a:endParaRPr lang="ru-RU" sz="4800" b="1" dirty="0">
              <a:solidFill>
                <a:srgbClr val="682F8D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21100"/>
              </a:lnSpc>
              <a:spcBef>
                <a:spcPts val="100"/>
              </a:spcBef>
            </a:pPr>
            <a:endParaRPr sz="48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62891" y="576003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770" y="87312"/>
            <a:ext cx="17718933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682F8D"/>
                </a:solidFill>
              </a:rPr>
              <a:t>0</a:t>
            </a:r>
            <a:r>
              <a:rPr lang="ru-RU" spc="-10" dirty="0">
                <a:solidFill>
                  <a:srgbClr val="682F8D"/>
                </a:solidFill>
              </a:rPr>
              <a:t>1</a:t>
            </a:r>
            <a:endParaRPr dirty="0">
              <a:solidFill>
                <a:srgbClr val="682F8D"/>
              </a:solidFill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E25BBDDD-D535-42C2-81A3-B5CD7190A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100" y="2559631"/>
            <a:ext cx="16424275" cy="1846659"/>
          </a:xfrm>
        </p:spPr>
        <p:txBody>
          <a:bodyPr/>
          <a:lstStyle/>
          <a:p>
            <a:endParaRPr lang="ru-RU" sz="6000" dirty="0">
              <a:solidFill>
                <a:srgbClr val="7030A0"/>
              </a:solidFill>
              <a:latin typeface="Montserrat" panose="020B0604020202020204"/>
            </a:endParaRPr>
          </a:p>
          <a:p>
            <a:endParaRPr lang="ru-RU" sz="6000" dirty="0">
              <a:solidFill>
                <a:srgbClr val="7030A0"/>
              </a:solidFill>
              <a:latin typeface="Montserrat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0508" y="747335"/>
            <a:ext cx="14325587" cy="412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lnSpc>
                <a:spcPct val="114900"/>
              </a:lnSpc>
              <a:spcBef>
                <a:spcPts val="100"/>
              </a:spcBef>
            </a:pPr>
            <a:r>
              <a:rPr lang="ru-RU" sz="2400" dirty="0">
                <a:solidFill>
                  <a:srgbClr val="7030A0"/>
                </a:solidFill>
                <a:latin typeface="Montserrat" panose="020B0604020202020204"/>
                <a:cs typeface="Montserrat"/>
              </a:rPr>
              <a:t> МЕРОПРИЯТИЯ </a:t>
            </a:r>
            <a:r>
              <a:rPr lang="en-US" sz="2400" dirty="0">
                <a:solidFill>
                  <a:srgbClr val="7030A0"/>
                </a:solidFill>
                <a:latin typeface="Montserrat" panose="020B0604020202020204"/>
                <a:cs typeface="Montserrat"/>
              </a:rPr>
              <a:t>I 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  <a:cs typeface="Montserrat"/>
              </a:rPr>
              <a:t>КВАРТАЛА 2025 ГОДА</a:t>
            </a:r>
            <a:endParaRPr lang="ru-RU" sz="2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DC8E6E-D442-413E-B312-8BBD0EE6FC26}"/>
              </a:ext>
            </a:extLst>
          </p:cNvPr>
          <p:cNvSpPr/>
          <p:nvPr/>
        </p:nvSpPr>
        <p:spPr>
          <a:xfrm>
            <a:off x="2959100" y="2144335"/>
            <a:ext cx="110807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400" b="1" kern="0" dirty="0">
                <a:solidFill>
                  <a:srgbClr val="7030A0"/>
                </a:solidFill>
                <a:latin typeface="Montserrat" panose="020B0604020202020204"/>
              </a:rPr>
              <a:t>Мастер-классы по организации профессиональных проб в различных профессиональных сферах с 22.01 по31.01.2025г. в МОЦ МО Карпинске.</a:t>
            </a:r>
          </a:p>
          <a:p>
            <a:pPr lvl="0"/>
            <a:endParaRPr lang="ru-RU" sz="2400" b="1" kern="0" dirty="0">
              <a:solidFill>
                <a:srgbClr val="7030A0"/>
              </a:solidFill>
              <a:latin typeface="Montserrat" panose="020B0604020202020204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400" b="1" kern="0" dirty="0">
                <a:solidFill>
                  <a:srgbClr val="7030A0"/>
                </a:solidFill>
                <a:latin typeface="Montserrat" panose="020B0604020202020204"/>
              </a:rPr>
              <a:t>Семинар-практикум «Организация и проведение соревнований по робототехнике» (онлайн и офлайн форме) 01.02.2025г. в МОЦ </a:t>
            </a:r>
            <a:r>
              <a:rPr lang="ru-RU" sz="2400" b="1" kern="0" dirty="0" err="1">
                <a:solidFill>
                  <a:srgbClr val="7030A0"/>
                </a:solidFill>
                <a:latin typeface="Montserrat" panose="020B0604020202020204"/>
              </a:rPr>
              <a:t>Сосьвинского</a:t>
            </a:r>
            <a:r>
              <a:rPr lang="ru-RU" sz="2400" b="1" kern="0" dirty="0">
                <a:solidFill>
                  <a:srgbClr val="7030A0"/>
                </a:solidFill>
                <a:latin typeface="Montserrat" panose="020B0604020202020204"/>
              </a:rPr>
              <a:t> МО.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sz="2400" b="1" kern="0" dirty="0">
              <a:solidFill>
                <a:srgbClr val="7030A0"/>
              </a:solidFill>
              <a:latin typeface="Montserrat" panose="020B0604020202020204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400" b="1" kern="0" dirty="0">
                <a:solidFill>
                  <a:srgbClr val="7030A0"/>
                </a:solidFill>
                <a:latin typeface="Montserrat" panose="020B0604020202020204"/>
              </a:rPr>
              <a:t>Фестиваль методических практик по работе с детьми ТЖС 20.03.2025г.  в МОЦ МО Красноуральск </a:t>
            </a:r>
          </a:p>
          <a:p>
            <a:pPr lvl="0"/>
            <a:r>
              <a:rPr lang="ru-RU" sz="2400" b="1" kern="0" dirty="0">
                <a:solidFill>
                  <a:srgbClr val="7030A0"/>
                </a:solidFill>
                <a:latin typeface="Montserrat" panose="020B0604020202020204"/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400" b="1" kern="0" dirty="0">
                <a:solidFill>
                  <a:srgbClr val="7030A0"/>
                </a:solidFill>
                <a:latin typeface="Montserrat" panose="020B0604020202020204"/>
              </a:rPr>
              <a:t>Методический семинар «Особенности работы педагогов дополнительного образования с детьми группы риска. Обучающимися, состоящими на различного видах профилактических учётах, а также воспитанниками, требующими особого педагогического подхода» 18.02.2025. в МОЦ МО Пелым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sz="2400" b="1" kern="0" dirty="0">
              <a:solidFill>
                <a:srgbClr val="7030A0"/>
              </a:solidFill>
              <a:latin typeface="Montserrat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0719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4663"/>
            <a:ext cx="19763593" cy="1131465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20955" y="4597400"/>
            <a:ext cx="5549990" cy="2658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100"/>
              </a:spcBef>
            </a:pPr>
            <a:endParaRPr lang="ru-RU" sz="4800" b="1" dirty="0">
              <a:solidFill>
                <a:srgbClr val="682F8D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21100"/>
              </a:lnSpc>
              <a:spcBef>
                <a:spcPts val="100"/>
              </a:spcBef>
            </a:pPr>
            <a:endParaRPr lang="ru-RU" sz="4800" b="1" dirty="0">
              <a:solidFill>
                <a:srgbClr val="682F8D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21100"/>
              </a:lnSpc>
              <a:spcBef>
                <a:spcPts val="100"/>
              </a:spcBef>
            </a:pPr>
            <a:endParaRPr sz="48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62891" y="576003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770" y="87312"/>
            <a:ext cx="17718933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682F8D"/>
                </a:solidFill>
              </a:rPr>
              <a:t>0</a:t>
            </a:r>
            <a:r>
              <a:rPr lang="ru-RU" spc="-10" dirty="0">
                <a:solidFill>
                  <a:srgbClr val="682F8D"/>
                </a:solidFill>
              </a:rPr>
              <a:t>2</a:t>
            </a:r>
            <a:endParaRPr dirty="0">
              <a:solidFill>
                <a:srgbClr val="682F8D"/>
              </a:solidFill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E25BBDDD-D535-42C2-81A3-B5CD7190A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100" y="2559631"/>
            <a:ext cx="16424275" cy="1846659"/>
          </a:xfrm>
        </p:spPr>
        <p:txBody>
          <a:bodyPr/>
          <a:lstStyle/>
          <a:p>
            <a:endParaRPr lang="ru-RU" sz="6000" dirty="0">
              <a:solidFill>
                <a:srgbClr val="7030A0"/>
              </a:solidFill>
              <a:latin typeface="Montserrat" panose="020B0604020202020204"/>
            </a:endParaRPr>
          </a:p>
          <a:p>
            <a:endParaRPr lang="ru-RU" sz="6000" dirty="0">
              <a:solidFill>
                <a:srgbClr val="7030A0"/>
              </a:solidFill>
              <a:latin typeface="Montserrat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0508" y="747335"/>
            <a:ext cx="14325587" cy="412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lang="ru-RU" sz="2400" dirty="0">
                <a:solidFill>
                  <a:srgbClr val="7030A0"/>
                </a:solidFill>
                <a:latin typeface="Montserrat" panose="020B0604020202020204"/>
              </a:rPr>
              <a:t>ОТЧЕТЫ ПО ПЛАНАМ</a:t>
            </a:r>
            <a:endParaRPr lang="ru-RU" sz="2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CC6264-B1DA-4E5B-BBF3-EEA526780216}"/>
              </a:ext>
            </a:extLst>
          </p:cNvPr>
          <p:cNvSpPr/>
          <p:nvPr/>
        </p:nvSpPr>
        <p:spPr>
          <a:xfrm>
            <a:off x="3721100" y="2144335"/>
            <a:ext cx="1181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4800" b="1" dirty="0">
                <a:solidFill>
                  <a:srgbClr val="7030A0"/>
                </a:solidFill>
                <a:latin typeface="Montserrat" panose="020B0604020202020204"/>
              </a:rPr>
              <a:t>Муниципальный округ Карпинск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4800" b="1" dirty="0">
                <a:solidFill>
                  <a:srgbClr val="7030A0"/>
                </a:solidFill>
                <a:latin typeface="Montserrat" panose="020B0604020202020204"/>
              </a:rPr>
              <a:t>Муниципальный округ Красноуральск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4800" b="1" dirty="0">
                <a:solidFill>
                  <a:srgbClr val="7030A0"/>
                </a:solidFill>
                <a:latin typeface="Montserrat" panose="020B0604020202020204"/>
              </a:rPr>
              <a:t>Муниципальный округ Пелым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4800" b="1" dirty="0" err="1">
                <a:solidFill>
                  <a:srgbClr val="7030A0"/>
                </a:solidFill>
                <a:latin typeface="Montserrat" panose="020B0604020202020204"/>
              </a:rPr>
              <a:t>Сосьвинский</a:t>
            </a:r>
            <a:r>
              <a:rPr lang="ru-RU" sz="4800" b="1" dirty="0">
                <a:solidFill>
                  <a:srgbClr val="7030A0"/>
                </a:solidFill>
                <a:latin typeface="Montserrat" panose="020B0604020202020204"/>
              </a:rPr>
              <a:t> муниципальный округ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7030A0"/>
              </a:solidFill>
              <a:latin typeface="Montserrat" panose="020B0604020202020204"/>
            </a:endParaRPr>
          </a:p>
          <a:p>
            <a:endParaRPr lang="ru-RU" sz="2400" b="1" u="sng" dirty="0">
              <a:solidFill>
                <a:srgbClr val="7030A0"/>
              </a:solidFill>
              <a:latin typeface="Montserrat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1351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" y="-31466"/>
            <a:ext cx="19763593" cy="1131465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20955" y="4597400"/>
            <a:ext cx="5549990" cy="2658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100"/>
              </a:spcBef>
            </a:pPr>
            <a:endParaRPr lang="ru-RU" sz="4800" b="1" dirty="0">
              <a:solidFill>
                <a:srgbClr val="682F8D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21100"/>
              </a:lnSpc>
              <a:spcBef>
                <a:spcPts val="100"/>
              </a:spcBef>
            </a:pPr>
            <a:endParaRPr lang="ru-RU" sz="4800" b="1" dirty="0">
              <a:solidFill>
                <a:srgbClr val="682F8D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21100"/>
              </a:lnSpc>
              <a:spcBef>
                <a:spcPts val="100"/>
              </a:spcBef>
            </a:pPr>
            <a:endParaRPr sz="48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62891" y="576003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770" y="87312"/>
            <a:ext cx="17718933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682F8D"/>
                </a:solidFill>
              </a:rPr>
              <a:t>0</a:t>
            </a:r>
            <a:r>
              <a:rPr lang="ru-RU" spc="-10" dirty="0">
                <a:solidFill>
                  <a:srgbClr val="682F8D"/>
                </a:solidFill>
              </a:rPr>
              <a:t>3</a:t>
            </a:r>
            <a:endParaRPr dirty="0">
              <a:solidFill>
                <a:srgbClr val="682F8D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6B44FA-B060-463B-B562-6FEF5B118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275" y="317569"/>
            <a:ext cx="15134844" cy="9825228"/>
          </a:xfrm>
          <a:prstGeom prst="rect">
            <a:avLst/>
          </a:prstGeom>
        </p:spPr>
      </p:pic>
      <p:sp>
        <p:nvSpPr>
          <p:cNvPr id="15" name="Текст 14">
            <a:extLst>
              <a:ext uri="{FF2B5EF4-FFF2-40B4-BE49-F238E27FC236}">
                <a16:creationId xmlns:a16="http://schemas.microsoft.com/office/drawing/2014/main" id="{E25BBDDD-D535-42C2-81A3-B5CD7190A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100" y="2559631"/>
            <a:ext cx="16424275" cy="1846659"/>
          </a:xfrm>
        </p:spPr>
        <p:txBody>
          <a:bodyPr/>
          <a:lstStyle/>
          <a:p>
            <a:endParaRPr lang="ru-RU" sz="6000" dirty="0">
              <a:solidFill>
                <a:srgbClr val="7030A0"/>
              </a:solidFill>
              <a:latin typeface="Montserrat" panose="020B0604020202020204"/>
            </a:endParaRPr>
          </a:p>
          <a:p>
            <a:endParaRPr lang="ru-RU" sz="6000" dirty="0">
              <a:solidFill>
                <a:srgbClr val="7030A0"/>
              </a:solidFill>
              <a:latin typeface="Montserrat" panose="020B0604020202020204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9576713-CAFC-4B23-80AC-48DC7618DD2C}"/>
              </a:ext>
            </a:extLst>
          </p:cNvPr>
          <p:cNvSpPr/>
          <p:nvPr/>
        </p:nvSpPr>
        <p:spPr>
          <a:xfrm>
            <a:off x="1435104" y="1445953"/>
            <a:ext cx="7772392" cy="201105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09C0227-BC16-40C5-9A4B-9B63A9122813}"/>
              </a:ext>
            </a:extLst>
          </p:cNvPr>
          <p:cNvSpPr/>
          <p:nvPr/>
        </p:nvSpPr>
        <p:spPr>
          <a:xfrm>
            <a:off x="1435104" y="4406290"/>
            <a:ext cx="7924120" cy="339151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F391375-1BAE-46C0-9604-61EC836140C2}"/>
              </a:ext>
            </a:extLst>
          </p:cNvPr>
          <p:cNvSpPr/>
          <p:nvPr/>
        </p:nvSpPr>
        <p:spPr>
          <a:xfrm>
            <a:off x="1435104" y="8331199"/>
            <a:ext cx="6857997" cy="121920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34C49A0-E7EF-4599-A92B-1F3FA6BAED4E}"/>
              </a:ext>
            </a:extLst>
          </p:cNvPr>
          <p:cNvSpPr/>
          <p:nvPr/>
        </p:nvSpPr>
        <p:spPr>
          <a:xfrm>
            <a:off x="9605985" y="1387455"/>
            <a:ext cx="4706916" cy="138945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0E2EEDA-67BF-44EE-AE29-70664D279E79}"/>
              </a:ext>
            </a:extLst>
          </p:cNvPr>
          <p:cNvSpPr/>
          <p:nvPr/>
        </p:nvSpPr>
        <p:spPr>
          <a:xfrm>
            <a:off x="9740228" y="4299563"/>
            <a:ext cx="7392072" cy="138945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41B8D6D-4C21-4527-AFF7-1D706FCB0623}"/>
              </a:ext>
            </a:extLst>
          </p:cNvPr>
          <p:cNvSpPr/>
          <p:nvPr/>
        </p:nvSpPr>
        <p:spPr>
          <a:xfrm>
            <a:off x="9798675" y="5938448"/>
            <a:ext cx="6952625" cy="178315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E966E09-196C-429B-915E-359D86A9B28B}"/>
              </a:ext>
            </a:extLst>
          </p:cNvPr>
          <p:cNvSpPr/>
          <p:nvPr/>
        </p:nvSpPr>
        <p:spPr>
          <a:xfrm>
            <a:off x="9798675" y="8040622"/>
            <a:ext cx="6266825" cy="233243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79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0" y="-508000"/>
            <a:ext cx="19763593" cy="1131465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20955" y="4597400"/>
            <a:ext cx="5549990" cy="2658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100"/>
              </a:spcBef>
            </a:pPr>
            <a:endParaRPr lang="ru-RU" sz="4800" b="1" dirty="0">
              <a:solidFill>
                <a:srgbClr val="682F8D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21100"/>
              </a:lnSpc>
              <a:spcBef>
                <a:spcPts val="100"/>
              </a:spcBef>
            </a:pPr>
            <a:endParaRPr lang="ru-RU" sz="4800" b="1" dirty="0">
              <a:solidFill>
                <a:srgbClr val="682F8D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21100"/>
              </a:lnSpc>
              <a:spcBef>
                <a:spcPts val="100"/>
              </a:spcBef>
            </a:pPr>
            <a:endParaRPr sz="4800" b="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62891" y="576003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682F8D"/>
                </a:solidFill>
              </a:rPr>
              <a:t>0</a:t>
            </a:r>
            <a:r>
              <a:rPr lang="ru-RU" spc="-10" dirty="0">
                <a:solidFill>
                  <a:srgbClr val="682F8D"/>
                </a:solidFill>
              </a:rPr>
              <a:t>4</a:t>
            </a:r>
            <a:endParaRPr dirty="0">
              <a:solidFill>
                <a:srgbClr val="682F8D"/>
              </a:solidFill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E25BBDDD-D535-42C2-81A3-B5CD7190A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100" y="2559631"/>
            <a:ext cx="16424275" cy="1846659"/>
          </a:xfrm>
        </p:spPr>
        <p:txBody>
          <a:bodyPr/>
          <a:lstStyle/>
          <a:p>
            <a:endParaRPr lang="ru-RU" sz="6000" dirty="0">
              <a:solidFill>
                <a:srgbClr val="7030A0"/>
              </a:solidFill>
              <a:latin typeface="Montserrat" panose="020B0604020202020204"/>
            </a:endParaRPr>
          </a:p>
          <a:p>
            <a:endParaRPr lang="ru-RU" sz="6000" dirty="0">
              <a:solidFill>
                <a:srgbClr val="7030A0"/>
              </a:solidFill>
              <a:latin typeface="Montserrat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0508" y="747335"/>
            <a:ext cx="14325587" cy="412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lang="ru-RU" sz="2400" spc="-10" dirty="0">
                <a:solidFill>
                  <a:srgbClr val="682F8D"/>
                </a:solidFill>
                <a:latin typeface="Montserrat"/>
                <a:cs typeface="Montserrat"/>
              </a:rPr>
              <a:t>ПЛАН  НА 2 КВАРТАЛ 2025 ГОДА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29B3837-7059-4169-A122-70DC56F52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78321"/>
              </p:ext>
            </p:extLst>
          </p:nvPr>
        </p:nvGraphicFramePr>
        <p:xfrm>
          <a:off x="2578100" y="1447589"/>
          <a:ext cx="13639800" cy="7975457"/>
        </p:xfrm>
        <a:graphic>
          <a:graphicData uri="http://schemas.openxmlformats.org/drawingml/2006/table">
            <a:tbl>
              <a:tblPr firstRow="1" firstCol="1" bandRow="1"/>
              <a:tblGrid>
                <a:gridCol w="3886192">
                  <a:extLst>
                    <a:ext uri="{9D8B030D-6E8A-4147-A177-3AD203B41FA5}">
                      <a16:colId xmlns:a16="http://schemas.microsoft.com/office/drawing/2014/main" val="29288663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077009125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4292479279"/>
                    </a:ext>
                  </a:extLst>
                </a:gridCol>
                <a:gridCol w="2362208">
                  <a:extLst>
                    <a:ext uri="{9D8B030D-6E8A-4147-A177-3AD203B41FA5}">
                      <a16:colId xmlns:a16="http://schemas.microsoft.com/office/drawing/2014/main" val="1244834739"/>
                    </a:ext>
                  </a:extLst>
                </a:gridCol>
              </a:tblGrid>
              <a:tr h="1549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события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Организаторы мероприятия (события)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Адресат события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и место проведения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693086"/>
                  </a:ext>
                </a:extLst>
              </a:tr>
              <a:tr h="1034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 «Эффективные практики по организации работы с детьми разных социальных групп: детей с ОВЗ и детей-инвалидов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 МО Красноуральск</a:t>
                      </a:r>
                      <a:endParaRPr lang="ru-RU" sz="16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Педагоги, методисты образовательных организаций 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12061"/>
                  </a:ext>
                </a:extLst>
              </a:tr>
              <a:tr h="1023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Методический семинар «Организация работы школьного музея: функции, задачи и его роль в образовательном процессе»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 </a:t>
                      </a:r>
                      <a:r>
                        <a:rPr lang="ru-RU" sz="1600" b="1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Новолялинский</a:t>
                      </a: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МО, МОЦ МО Верхотурский</a:t>
                      </a:r>
                      <a:endParaRPr lang="ru-RU" sz="16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Руководители школьных музеев, педагоги дополнительного образования, методисты, руководители МОЦ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 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613476"/>
                  </a:ext>
                </a:extLst>
              </a:tr>
              <a:tr h="1316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Семинар-практикум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Представление опыта работы по организации реализации ДООП в форме сетевого взаимодействия"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 Сосьвинского МО.</a:t>
                      </a:r>
                      <a:endParaRPr lang="ru-RU" sz="1600" b="1" kern="1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 дополнительного образования, методисты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 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022942"/>
                  </a:ext>
                </a:extLst>
              </a:tr>
              <a:tr h="1557919">
                <a:tc>
                  <a:txBody>
                    <a:bodyPr/>
                    <a:lstStyle/>
                    <a:p>
                      <a:pPr marR="148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spc="-1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Открытый к</a:t>
                      </a: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онкур</a:t>
                      </a:r>
                      <a:r>
                        <a:rPr lang="ru-RU" sz="1600" b="1" kern="100" spc="-5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краткосрочных дополнительных общеобразовательных общеразвивающих программ летнего оздоровительного лагеря с дневным пребыванием детей</a:t>
                      </a:r>
                      <a:endParaRPr lang="ru-RU" sz="1600" b="1" kern="100" dirty="0">
                        <a:solidFill>
                          <a:srgbClr val="7030A0"/>
                        </a:solidFill>
                        <a:effectLst/>
                        <a:latin typeface="Montserrat" panose="020B0604020202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 </a:t>
                      </a:r>
                      <a:r>
                        <a:rPr lang="ru-RU" sz="1600" b="1" kern="100" dirty="0" err="1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Новолялинский</a:t>
                      </a: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Педагогические работники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 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186217"/>
                  </a:ext>
                </a:extLst>
              </a:tr>
              <a:tr h="1227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Методический семинар «Организация работы школьного театра: функции, задачи и его роль в образовательном процессе»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 МО Пелым</a:t>
                      </a:r>
                      <a:endParaRPr lang="ru-RU" sz="1600" b="1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 дополнительного образования, методисты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7030A0"/>
                          </a:solidFill>
                          <a:effectLst/>
                          <a:latin typeface="Montserrat" panose="020B060402020202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 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15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71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277"/>
            <a:ext cx="18722795" cy="107188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262891" y="576003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0433" y="255277"/>
            <a:ext cx="14039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682F8D"/>
                </a:solidFill>
              </a:rPr>
              <a:t>0</a:t>
            </a:r>
            <a:r>
              <a:rPr lang="ru-RU" spc="-90" dirty="0">
                <a:solidFill>
                  <a:srgbClr val="682F8D"/>
                </a:solidFill>
              </a:rPr>
              <a:t>5</a:t>
            </a:r>
            <a:endParaRPr dirty="0">
              <a:solidFill>
                <a:srgbClr val="682F8D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0617" y="716418"/>
            <a:ext cx="5306060" cy="68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lang="ru-RU" sz="2400" spc="-45" dirty="0">
                <a:solidFill>
                  <a:srgbClr val="682F8D"/>
                </a:solidFill>
                <a:latin typeface="Montserrat"/>
                <a:cs typeface="Montserrat"/>
              </a:rPr>
              <a:t>ПРОЕКТ «НАСЛЕДНИКИ ПРОСВЕЩЕНИЯ»</a:t>
            </a:r>
            <a:endParaRPr lang="ru-RU" sz="2400" dirty="0">
              <a:solidFill>
                <a:srgbClr val="682F8D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14900"/>
              </a:lnSpc>
              <a:spcBef>
                <a:spcPts val="100"/>
              </a:spcBef>
            </a:pPr>
            <a:endParaRPr lang="ru-RU" sz="1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BAB23E-550B-4E45-8B2D-DA4758E74B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11503" y="1445953"/>
            <a:ext cx="11887194" cy="74186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5" y="0"/>
            <a:ext cx="18722795" cy="10974077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262891" y="576003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0433" y="255277"/>
            <a:ext cx="14039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682F8D"/>
                </a:solidFill>
              </a:rPr>
              <a:t>0</a:t>
            </a:r>
            <a:r>
              <a:rPr lang="ru-RU" spc="-90" dirty="0">
                <a:solidFill>
                  <a:srgbClr val="682F8D"/>
                </a:solidFill>
              </a:rPr>
              <a:t>6</a:t>
            </a:r>
            <a:endParaRPr dirty="0">
              <a:solidFill>
                <a:srgbClr val="682F8D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0617" y="716418"/>
            <a:ext cx="5306060" cy="412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lang="ru-RU" sz="2400" spc="-45" dirty="0">
                <a:solidFill>
                  <a:srgbClr val="682F8D"/>
                </a:solidFill>
                <a:latin typeface="Montserrat"/>
                <a:cs typeface="Montserrat"/>
              </a:rPr>
              <a:t>ПРОЕКТ «НАСЛЕДНИКИ ПРОСВЕЩЕНИЯ»</a:t>
            </a:r>
            <a:endParaRPr sz="2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5334E9-47F6-46B4-9BB4-911C671D3F78}"/>
              </a:ext>
            </a:extLst>
          </p:cNvPr>
          <p:cNvSpPr/>
          <p:nvPr/>
        </p:nvSpPr>
        <p:spPr>
          <a:xfrm>
            <a:off x="2660617" y="1590172"/>
            <a:ext cx="13862083" cy="7562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endParaRPr lang="ru-RU" b="1" dirty="0">
              <a:solidFill>
                <a:srgbClr val="C8261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участию в проекте приглашаются педагогические работники образовательных организаций дополнительного образования Свердловской области: 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 дополнительного образования, педагоги-организаторы, тренеры-преподаватели, методисты; руководители /заместители руководителей</a:t>
            </a: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  ; </a:t>
            </a:r>
            <a:endParaRPr lang="ru-RU" sz="2400" b="1" dirty="0">
              <a:solidFill>
                <a:srgbClr val="C82613"/>
              </a:solidFill>
              <a:latin typeface="Montserrat" panose="020B06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solidFill>
                <a:srgbClr val="C82613"/>
              </a:solidFill>
              <a:latin typeface="Montserrat" panose="020B0604020202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Ключевым моментом проекта является создание уникальной онлайн-галереи, которая станет пространством для демонстрации достижений, значимого опыта и вклада педагогов и руководителей системы дополнительного образования.;   </a:t>
            </a: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C82613"/>
                </a:solidFill>
                <a:latin typeface="Montserrat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  </a:t>
            </a:r>
            <a:endParaRPr lang="ru-RU" sz="2400" dirty="0">
              <a:latin typeface="Montserrat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   Направления проекта:   </a:t>
            </a: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</a:rPr>
              <a:t> «Лидеры дополнительного образования Свердловской области»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           - 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</a:rPr>
              <a:t>«Наследники педагогического призвания»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         </a:t>
            </a:r>
            <a:r>
              <a:rPr lang="ru-RU" sz="2400" dirty="0">
                <a:solidFill>
                  <a:srgbClr val="000000"/>
                </a:solidFill>
                <a:latin typeface="Montserrat" panose="020B0604020202020204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</a:t>
            </a:r>
            <a:endParaRPr lang="ru-RU" sz="2400" dirty="0">
              <a:latin typeface="Montserrat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Montserrat" panose="020B0604020202020204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Times New Roman" panose="02020603050405020304" pitchFamily="18" charset="0"/>
              </a:rPr>
              <a:t>Заявки на участие в Проекте принимаются в срок с 10 марта по 11 апреля 2025 года;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7030A0"/>
              </a:solidFill>
              <a:latin typeface="Montserrat" panose="020B0604020202020204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7030A0"/>
                </a:solidFill>
              </a:rPr>
              <a:t>     </a:t>
            </a: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</a:rPr>
              <a:t>Информация о ходе проведения проекта  размещена на сайте регионального модельного центра (</a:t>
            </a:r>
            <a:r>
              <a:rPr lang="ru-RU" sz="2400" b="1" u="sng" dirty="0">
                <a:solidFill>
                  <a:srgbClr val="7030A0"/>
                </a:solidFill>
                <a:latin typeface="Montserrat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https://rmc.dm-centre.ru</a:t>
            </a: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</a:rPr>
              <a:t>, раздел «Для педагогов», подраздел «Конкурсы»).</a:t>
            </a:r>
          </a:p>
          <a:p>
            <a:endParaRPr lang="ru-RU" sz="20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1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18722795" cy="10974077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262891" y="576003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0433" y="255277"/>
            <a:ext cx="140398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682F8D"/>
                </a:solidFill>
              </a:rPr>
              <a:t>0</a:t>
            </a:r>
            <a:r>
              <a:rPr lang="ru-RU" spc="-90" dirty="0">
                <a:solidFill>
                  <a:srgbClr val="682F8D"/>
                </a:solidFill>
              </a:rPr>
              <a:t>7</a:t>
            </a:r>
            <a:endParaRPr dirty="0">
              <a:solidFill>
                <a:srgbClr val="682F8D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0617" y="716418"/>
            <a:ext cx="5306060" cy="412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lang="ru-RU" sz="2400" spc="-45" dirty="0">
                <a:solidFill>
                  <a:srgbClr val="682F8D"/>
                </a:solidFill>
                <a:latin typeface="Montserrat"/>
                <a:cs typeface="Montserrat"/>
              </a:rPr>
              <a:t>ДИАЛОГОВАЯ ПЛОЩАДКА</a:t>
            </a:r>
            <a:endParaRPr sz="2400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F163F8-1B4E-47EB-8EB9-D8DD9652D6F3}"/>
              </a:ext>
            </a:extLst>
          </p:cNvPr>
          <p:cNvSpPr/>
          <p:nvPr/>
        </p:nvSpPr>
        <p:spPr>
          <a:xfrm>
            <a:off x="2501900" y="1845449"/>
            <a:ext cx="115379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Calibri" panose="020F0502020204030204" pitchFamily="34" charset="0"/>
              </a:rPr>
              <a:t>17 апреля 2025 г. 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  <a:ea typeface="Calibri" panose="020F0502020204030204" pitchFamily="34" charset="0"/>
              </a:rPr>
              <a:t>с</a:t>
            </a: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Calibri" panose="020F0502020204030204" pitchFamily="34" charset="0"/>
              </a:rPr>
              <a:t> 10.00 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  <a:ea typeface="Calibri" panose="020F0502020204030204" pitchFamily="34" charset="0"/>
              </a:rPr>
              <a:t>до </a:t>
            </a: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Calibri" panose="020F0502020204030204" pitchFamily="34" charset="0"/>
              </a:rPr>
              <a:t>12.00 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  <a:ea typeface="Calibri" panose="020F0502020204030204" pitchFamily="34" charset="0"/>
              </a:rPr>
              <a:t>региональный модельный центр ГАНОУ СО «Дворец молодёжи» проводит</a:t>
            </a: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  <a:ea typeface="Calibri" panose="020F0502020204030204" pitchFamily="34" charset="0"/>
              </a:rPr>
              <a:t>диалоговую площадку с муниципальными опорными центрами на тему: </a:t>
            </a: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  <a:ea typeface="Calibri" panose="020F0502020204030204" pitchFamily="34" charset="0"/>
              </a:rPr>
              <a:t>«Муниципальные опорные центры: идентичность, возможности, ресурсы»;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</a:rPr>
              <a:t>Цель диалоговой площадки 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</a:rPr>
              <a:t>– обсуждение и структуризация имеющихся ресурсов и возможностей муниципальных опорных центров для эффективного взаимодействия в управленческих округах Свердловской области;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</a:rPr>
              <a:t>К участию приглашаются 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</a:rPr>
              <a:t>руководители и методисты муниципальных опорных центров Свердловской области;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</a:rPr>
              <a:t>Место проведения: 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</a:rPr>
              <a:t>г. Верхняя Пышма, Успенский проспект, 2 г, Дворец технического творчества ГАНОУ СО «Дворец молодёжи»;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</a:rPr>
              <a:t>Всем участникам 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</a:rPr>
              <a:t>диалоговой площадки необходимо </a:t>
            </a: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</a:rPr>
              <a:t>до 10 апреля 2025 г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</a:rPr>
              <a:t>. зарегистрироваться по ссылке: </a:t>
            </a:r>
            <a:r>
              <a:rPr lang="ru-RU" sz="2400" u="sng" dirty="0">
                <a:solidFill>
                  <a:srgbClr val="7030A0"/>
                </a:solidFill>
                <a:latin typeface="Montserrat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https://forms.yandex.ru/u/67e125fbf47e73a2f86b03b3/</a:t>
            </a:r>
            <a:r>
              <a:rPr lang="ru-RU" sz="2400" u="sng" dirty="0">
                <a:solidFill>
                  <a:srgbClr val="7030A0"/>
                </a:solidFill>
                <a:latin typeface="Montserrat" panose="020B0604020202020204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</a:rPr>
              <a:t>По завершении </a:t>
            </a:r>
            <a:r>
              <a:rPr lang="ru-RU" sz="2400" dirty="0">
                <a:solidFill>
                  <a:srgbClr val="7030A0"/>
                </a:solidFill>
                <a:latin typeface="Montserrat" panose="020B0604020202020204"/>
              </a:rPr>
              <a:t>диалоговой площадки у ее участников есть возможность посетить масштабное событие в сфере дополнительного образования Свердловской области – </a:t>
            </a:r>
            <a:r>
              <a:rPr lang="en-US" sz="2400" b="1" dirty="0">
                <a:solidFill>
                  <a:srgbClr val="7030A0"/>
                </a:solidFill>
              </a:rPr>
              <a:t>X </a:t>
            </a:r>
            <a:r>
              <a:rPr lang="ru-RU" sz="2400" b="1" dirty="0">
                <a:solidFill>
                  <a:srgbClr val="7030A0"/>
                </a:solidFill>
                <a:latin typeface="Montserrat" panose="020B0604020202020204"/>
              </a:rPr>
              <a:t>Межрегиональную научно-практическую конференцию «Дополнительное образование детей: ресурсы развития».</a:t>
            </a:r>
            <a:endParaRPr lang="ru-RU" sz="2400" dirty="0">
              <a:solidFill>
                <a:srgbClr val="7030A0"/>
              </a:solidFill>
              <a:latin typeface="Montserrat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8268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643</Words>
  <Application>Microsoft Office PowerPoint</Application>
  <PresentationFormat>Произвольный</PresentationFormat>
  <Paragraphs>90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 Black</vt:lpstr>
      <vt:lpstr>Calibri</vt:lpstr>
      <vt:lpstr>Montserrat</vt:lpstr>
      <vt:lpstr>Montserrat Black</vt:lpstr>
      <vt:lpstr>Montserrat Light</vt:lpstr>
      <vt:lpstr>Times New Roman</vt:lpstr>
      <vt:lpstr>Wingdings</vt:lpstr>
      <vt:lpstr>Office Theme</vt:lpstr>
      <vt:lpstr>Презентация PowerPoint</vt:lpstr>
      <vt:lpstr>Презентация PowerPoint</vt:lpstr>
      <vt:lpstr>01</vt:lpstr>
      <vt:lpstr>02</vt:lpstr>
      <vt:lpstr>03</vt:lpstr>
      <vt:lpstr>04</vt:lpstr>
      <vt:lpstr>05</vt:lpstr>
      <vt:lpstr>06</vt:lpstr>
      <vt:lpstr>07</vt:lpstr>
      <vt:lpstr>08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презентация3.cdr</dc:title>
  <dc:creator>DSGN</dc:creator>
  <cp:lastModifiedBy>Пользователь</cp:lastModifiedBy>
  <cp:revision>98</cp:revision>
  <dcterms:created xsi:type="dcterms:W3CDTF">2020-08-22T09:43:41Z</dcterms:created>
  <dcterms:modified xsi:type="dcterms:W3CDTF">2025-04-02T10:28:57Z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2020-08-22T00:00:00Z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2020-08-22T00:00:00Z</vt:filetime>
  </property>
</Properties>
</file>