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7" r:id="rId2"/>
    <p:sldId id="261" r:id="rId3"/>
    <p:sldId id="321" r:id="rId4"/>
    <p:sldId id="322" r:id="rId5"/>
    <p:sldId id="310" r:id="rId6"/>
    <p:sldId id="323" r:id="rId7"/>
    <p:sldId id="324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9999FF"/>
    <a:srgbClr val="CC66FF"/>
    <a:srgbClr val="9900CC"/>
    <a:srgbClr val="521B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83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D1FC29-4748-4CC2-B1B2-FD46EB026A9C}" type="datetimeFigureOut">
              <a:rPr lang="ru-RU" smtClean="0"/>
              <a:t>08.04.2024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49AEA9-AA83-44F0-9D1F-9A021E7BC5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37550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E3765-DE17-40BF-9DF3-B6E49C3BD9FD}" type="datetimeFigureOut">
              <a:rPr lang="ru-RU" smtClean="0"/>
              <a:pPr/>
              <a:t>08.04.2024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CBAB4-8171-427F-807D-B98788A7CC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00361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E3765-DE17-40BF-9DF3-B6E49C3BD9FD}" type="datetimeFigureOut">
              <a:rPr lang="ru-RU" smtClean="0"/>
              <a:pPr/>
              <a:t>08.04.2024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CBAB4-8171-427F-807D-B98788A7CC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31172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E3765-DE17-40BF-9DF3-B6E49C3BD9FD}" type="datetimeFigureOut">
              <a:rPr lang="ru-RU" smtClean="0"/>
              <a:pPr/>
              <a:t>08.04.2024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CBAB4-8171-427F-807D-B98788A7CC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03266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4/8/2024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37382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E3765-DE17-40BF-9DF3-B6E49C3BD9FD}" type="datetimeFigureOut">
              <a:rPr lang="ru-RU" smtClean="0"/>
              <a:pPr/>
              <a:t>08.04.2024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CBAB4-8171-427F-807D-B98788A7CC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88566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E3765-DE17-40BF-9DF3-B6E49C3BD9FD}" type="datetimeFigureOut">
              <a:rPr lang="ru-RU" smtClean="0"/>
              <a:pPr/>
              <a:t>08.04.2024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CBAB4-8171-427F-807D-B98788A7CC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26288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E3765-DE17-40BF-9DF3-B6E49C3BD9FD}" type="datetimeFigureOut">
              <a:rPr lang="ru-RU" smtClean="0"/>
              <a:pPr/>
              <a:t>08.04.2024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CBAB4-8171-427F-807D-B98788A7CC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91649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E3765-DE17-40BF-9DF3-B6E49C3BD9FD}" type="datetimeFigureOut">
              <a:rPr lang="ru-RU" smtClean="0"/>
              <a:pPr/>
              <a:t>08.04.2024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CBAB4-8171-427F-807D-B98788A7CC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42895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E3765-DE17-40BF-9DF3-B6E49C3BD9FD}" type="datetimeFigureOut">
              <a:rPr lang="ru-RU" smtClean="0"/>
              <a:pPr/>
              <a:t>08.04.2024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CBAB4-8171-427F-807D-B98788A7CC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21163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E3765-DE17-40BF-9DF3-B6E49C3BD9FD}" type="datetimeFigureOut">
              <a:rPr lang="ru-RU" smtClean="0"/>
              <a:pPr/>
              <a:t>08.04.2024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CBAB4-8171-427F-807D-B98788A7CC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2415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E3765-DE17-40BF-9DF3-B6E49C3BD9FD}" type="datetimeFigureOut">
              <a:rPr lang="ru-RU" smtClean="0"/>
              <a:pPr/>
              <a:t>08.04.2024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CBAB4-8171-427F-807D-B98788A7CC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19594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E3765-DE17-40BF-9DF3-B6E49C3BD9FD}" type="datetimeFigureOut">
              <a:rPr lang="ru-RU" smtClean="0"/>
              <a:pPr/>
              <a:t>08.04.2024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CBAB4-8171-427F-807D-B98788A7CC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6019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2E3765-DE17-40BF-9DF3-B6E49C3BD9FD}" type="datetimeFigureOut">
              <a:rPr lang="ru-RU" smtClean="0"/>
              <a:pPr/>
              <a:t>08.04.2024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ACBAB4-8171-427F-807D-B98788A7CC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1868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77886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1333666" y="701071"/>
            <a:ext cx="9358279" cy="325837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10000"/>
              </a:lnSpc>
            </a:pPr>
            <a:br>
              <a:rPr lang="ru-RU" sz="1200" b="1" dirty="0"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Montserrat" panose="00000500000000000000" pitchFamily="50" charset="-52"/>
              </a:rPr>
            </a:br>
            <a:br>
              <a:rPr lang="ru-RU" sz="2000" b="1" dirty="0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Montserrat" panose="00000500000000000000" pitchFamily="50" charset="-52"/>
              </a:rPr>
            </a:br>
            <a:br>
              <a:rPr lang="ru-RU" sz="2000" b="1" dirty="0"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Montserrat" panose="00000500000000000000" pitchFamily="50" charset="-52"/>
              </a:rPr>
            </a:br>
            <a:r>
              <a:rPr lang="ru-RU" sz="4200" i="1" dirty="0"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Montserrat" panose="00000500000000000000" pitchFamily="50" charset="-52"/>
                <a:cs typeface="Calibri" panose="020F0502020204030204" pitchFamily="34" charset="0"/>
              </a:rPr>
              <a:t> </a:t>
            </a:r>
            <a:br>
              <a:rPr lang="ru-RU" sz="4500" dirty="0"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Montserrat" panose="00000500000000000000" pitchFamily="50" charset="-52"/>
                <a:cs typeface="Calibri" panose="020F0502020204030204" pitchFamily="34" charset="0"/>
              </a:rPr>
            </a:br>
            <a:r>
              <a:rPr lang="ru-RU" sz="5100" b="1" dirty="0">
                <a:solidFill>
                  <a:srgbClr val="7030A0"/>
                </a:solidFill>
                <a:latin typeface="Montserrat" panose="00000500000000000000" pitchFamily="50" charset="-52"/>
              </a:rPr>
              <a:t>Отчет муниципального опорного центра </a:t>
            </a:r>
          </a:p>
          <a:p>
            <a:pPr algn="ctr">
              <a:lnSpc>
                <a:spcPct val="110000"/>
              </a:lnSpc>
            </a:pPr>
            <a:r>
              <a:rPr lang="ru-RU" sz="5100" b="1" dirty="0">
                <a:solidFill>
                  <a:srgbClr val="7030A0"/>
                </a:solidFill>
                <a:latin typeface="Montserrat" panose="00000500000000000000" pitchFamily="50" charset="-52"/>
              </a:rPr>
              <a:t>городского округа Краснотурьинск</a:t>
            </a:r>
            <a:endParaRPr lang="ru-RU" sz="3200" b="1" dirty="0">
              <a:solidFill>
                <a:srgbClr val="7030A0"/>
              </a:solidFill>
              <a:latin typeface="Montserrat" panose="00000500000000000000" pitchFamily="50" charset="-52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27F9E24-9E30-4D5C-BBC2-A1D93BDF82D9}"/>
              </a:ext>
            </a:extLst>
          </p:cNvPr>
          <p:cNvSpPr/>
          <p:nvPr/>
        </p:nvSpPr>
        <p:spPr>
          <a:xfrm>
            <a:off x="5811404" y="4970941"/>
            <a:ext cx="5794130" cy="17050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>
                <a:solidFill>
                  <a:srgbClr val="7030A0"/>
                </a:solidFill>
                <a:latin typeface="Montserrat"/>
                <a:ea typeface="+mj-ea"/>
                <a:cs typeface="+mj-cs"/>
              </a:rPr>
              <a:t> </a:t>
            </a:r>
            <a:br>
              <a:rPr lang="en-US" sz="1600" b="1" dirty="0">
                <a:solidFill>
                  <a:srgbClr val="7030A0"/>
                </a:solidFill>
                <a:latin typeface="Montserrat"/>
                <a:ea typeface="+mj-ea"/>
                <a:cs typeface="+mj-cs"/>
              </a:rPr>
            </a:br>
            <a:r>
              <a:rPr lang="ru-RU" sz="1600" b="1" dirty="0">
                <a:solidFill>
                  <a:srgbClr val="7030A0"/>
                </a:solidFill>
                <a:latin typeface="Montserrat"/>
                <a:ea typeface="+mj-ea"/>
                <a:cs typeface="+mj-cs"/>
              </a:rPr>
              <a:t>Екатерина Владимировна Привалова,</a:t>
            </a:r>
            <a:br>
              <a:rPr lang="ru-RU" sz="1600" b="1" dirty="0">
                <a:solidFill>
                  <a:srgbClr val="7030A0"/>
                </a:solidFill>
                <a:latin typeface="Montserrat"/>
                <a:ea typeface="+mj-ea"/>
                <a:cs typeface="+mj-cs"/>
              </a:rPr>
            </a:br>
            <a:r>
              <a:rPr lang="ru-RU" sz="1200" dirty="0">
                <a:solidFill>
                  <a:srgbClr val="7030A0"/>
                </a:solidFill>
                <a:latin typeface="Montserrat"/>
                <a:ea typeface="+mj-ea"/>
                <a:cs typeface="+mj-cs"/>
              </a:rPr>
              <a:t>Руководитель МОЦ</a:t>
            </a:r>
          </a:p>
          <a:p>
            <a:endParaRPr lang="ru-RU" sz="1600" b="1" dirty="0">
              <a:solidFill>
                <a:srgbClr val="7030A0"/>
              </a:solidFill>
              <a:latin typeface="Montserrat"/>
              <a:ea typeface="+mj-ea"/>
              <a:cs typeface="+mj-cs"/>
            </a:endParaRPr>
          </a:p>
          <a:p>
            <a:r>
              <a:rPr lang="ru-RU" sz="1600" dirty="0">
                <a:solidFill>
                  <a:srgbClr val="7030A0"/>
                </a:solidFill>
                <a:latin typeface="Montserrat"/>
                <a:ea typeface="+mj-ea"/>
                <a:cs typeface="+mj-cs"/>
              </a:rPr>
              <a:t>89506494258</a:t>
            </a:r>
            <a:endParaRPr lang="en-US" sz="1600" dirty="0">
              <a:solidFill>
                <a:srgbClr val="7030A0"/>
              </a:solidFill>
              <a:latin typeface="Montserrat"/>
              <a:ea typeface="+mj-ea"/>
              <a:cs typeface="+mj-cs"/>
            </a:endParaRPr>
          </a:p>
          <a:p>
            <a:r>
              <a:rPr lang="en-US" sz="1600" dirty="0">
                <a:solidFill>
                  <a:srgbClr val="7030A0"/>
                </a:solidFill>
                <a:latin typeface="Montserrat"/>
                <a:ea typeface="+mj-ea"/>
                <a:cs typeface="+mj-cs"/>
              </a:rPr>
              <a:t>crim_privalova@mail.ru</a:t>
            </a:r>
            <a:endParaRPr lang="ru-RU" sz="1600" dirty="0">
              <a:solidFill>
                <a:srgbClr val="7030A0"/>
              </a:solidFill>
              <a:latin typeface="Montserrat"/>
              <a:ea typeface="+mj-ea"/>
              <a:cs typeface="+mj-cs"/>
            </a:endParaRPr>
          </a:p>
          <a:p>
            <a:endParaRPr lang="ru-RU" sz="1600" dirty="0">
              <a:solidFill>
                <a:srgbClr val="7030A0"/>
              </a:solidFill>
              <a:latin typeface="Montserra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53004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320891" y="1549123"/>
            <a:ext cx="110124" cy="110124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7" name="object 7"/>
          <p:cNvSpPr txBox="1"/>
          <p:nvPr/>
        </p:nvSpPr>
        <p:spPr>
          <a:xfrm>
            <a:off x="1655587" y="2042565"/>
            <a:ext cx="3327024" cy="558971"/>
          </a:xfrm>
          <a:prstGeom prst="rect">
            <a:avLst/>
          </a:prstGeom>
        </p:spPr>
        <p:txBody>
          <a:bodyPr vert="horz" wrap="square" lIns="0" tIns="7719" rIns="0" bIns="0" rtlCol="0">
            <a:spAutoFit/>
          </a:bodyPr>
          <a:lstStyle/>
          <a:p>
            <a:pPr marL="8125">
              <a:spcBef>
                <a:spcPts val="61"/>
              </a:spcBef>
            </a:pPr>
            <a:r>
              <a:rPr lang="ru-RU" sz="1791" spc="-3" dirty="0">
                <a:solidFill>
                  <a:srgbClr val="C00000"/>
                </a:solidFill>
                <a:latin typeface="Montserrat"/>
                <a:cs typeface="Montserrat"/>
              </a:rPr>
              <a:t>8999 </a:t>
            </a:r>
            <a:r>
              <a:rPr lang="ru-RU" sz="1791" spc="-3" dirty="0">
                <a:solidFill>
                  <a:srgbClr val="682F8D"/>
                </a:solidFill>
                <a:latin typeface="Montserrat"/>
                <a:cs typeface="Montserrat"/>
              </a:rPr>
              <a:t>Количество детей в возрасте от 5 до 18 лет</a:t>
            </a:r>
            <a:endParaRPr sz="1791" dirty="0">
              <a:solidFill>
                <a:srgbClr val="682F8D"/>
              </a:solidFill>
              <a:latin typeface="Montserrat"/>
              <a:cs typeface="Montserra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655587" y="2794233"/>
            <a:ext cx="3750291" cy="1398560"/>
          </a:xfrm>
          <a:prstGeom prst="rect">
            <a:avLst/>
          </a:prstGeom>
        </p:spPr>
        <p:txBody>
          <a:bodyPr vert="horz" wrap="square" lIns="0" tIns="7719" rIns="0" bIns="0" rtlCol="0">
            <a:spAutoFit/>
          </a:bodyPr>
          <a:lstStyle/>
          <a:p>
            <a:pPr marL="8125">
              <a:spcBef>
                <a:spcPts val="61"/>
              </a:spcBef>
            </a:pPr>
            <a:r>
              <a:rPr lang="ru-RU" sz="1791" spc="-3" dirty="0">
                <a:solidFill>
                  <a:srgbClr val="C00000"/>
                </a:solidFill>
                <a:latin typeface="Montserrat"/>
                <a:cs typeface="Montserrat"/>
              </a:rPr>
              <a:t>7385</a:t>
            </a:r>
          </a:p>
          <a:p>
            <a:pPr marL="8125">
              <a:spcBef>
                <a:spcPts val="61"/>
              </a:spcBef>
            </a:pPr>
            <a:r>
              <a:rPr lang="ru-RU" sz="1791" spc="-3" dirty="0">
                <a:solidFill>
                  <a:srgbClr val="C00000"/>
                </a:solidFill>
                <a:latin typeface="Montserrat"/>
                <a:cs typeface="Montserrat"/>
              </a:rPr>
              <a:t> </a:t>
            </a:r>
            <a:r>
              <a:rPr lang="ru-RU" sz="1791" spc="-3" dirty="0">
                <a:solidFill>
                  <a:srgbClr val="682F8D"/>
                </a:solidFill>
                <a:latin typeface="Montserrat"/>
                <a:cs typeface="Montserrat"/>
              </a:rPr>
              <a:t>Количество детей </a:t>
            </a:r>
            <a:br>
              <a:rPr lang="ru-RU" sz="1791" spc="-3" dirty="0">
                <a:solidFill>
                  <a:srgbClr val="682F8D"/>
                </a:solidFill>
                <a:latin typeface="Montserrat"/>
                <a:cs typeface="Montserrat"/>
              </a:rPr>
            </a:br>
            <a:r>
              <a:rPr lang="ru-RU" sz="1791" spc="-3" dirty="0">
                <a:solidFill>
                  <a:srgbClr val="682F8D"/>
                </a:solidFill>
                <a:latin typeface="Montserrat"/>
                <a:cs typeface="Montserrat"/>
              </a:rPr>
              <a:t>в возрасте от 5 до 18 лет, охваченных дополнительным образованием</a:t>
            </a:r>
            <a:endParaRPr lang="ru-RU" sz="1791" dirty="0">
              <a:solidFill>
                <a:srgbClr val="682F8D"/>
              </a:solidFill>
              <a:latin typeface="Montserrat"/>
              <a:cs typeface="Montserrat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333544" y="2883044"/>
            <a:ext cx="110120" cy="105872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13" name="object 13"/>
          <p:cNvSpPr/>
          <p:nvPr/>
        </p:nvSpPr>
        <p:spPr>
          <a:xfrm>
            <a:off x="1418894" y="368533"/>
            <a:ext cx="136366" cy="556603"/>
          </a:xfrm>
          <a:custGeom>
            <a:avLst/>
            <a:gdLst/>
            <a:ahLst/>
            <a:cxnLst/>
            <a:rect l="l" t="t" r="r" b="b"/>
            <a:pathLst>
              <a:path h="869950">
                <a:moveTo>
                  <a:pt x="0" y="0"/>
                </a:moveTo>
                <a:lnTo>
                  <a:pt x="0" y="869847"/>
                </a:lnTo>
              </a:path>
            </a:pathLst>
          </a:custGeom>
          <a:ln w="17999">
            <a:solidFill>
              <a:srgbClr val="682F8D"/>
            </a:solidFill>
          </a:ln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14" name="object 14"/>
          <p:cNvSpPr txBox="1"/>
          <p:nvPr/>
        </p:nvSpPr>
        <p:spPr>
          <a:xfrm>
            <a:off x="481201" y="164006"/>
            <a:ext cx="937693" cy="839202"/>
          </a:xfrm>
          <a:prstGeom prst="rect">
            <a:avLst/>
          </a:prstGeom>
        </p:spPr>
        <p:txBody>
          <a:bodyPr vert="horz" wrap="square" lIns="0" tIns="8126" rIns="0" bIns="0" rtlCol="0">
            <a:spAutoFit/>
          </a:bodyPr>
          <a:lstStyle/>
          <a:p>
            <a:pPr marL="8125">
              <a:spcBef>
                <a:spcPts val="64"/>
              </a:spcBef>
            </a:pPr>
            <a:r>
              <a:rPr sz="5400" dirty="0">
                <a:solidFill>
                  <a:srgbClr val="682F8D"/>
                </a:solidFill>
                <a:latin typeface="Montserrat Light"/>
                <a:cs typeface="Montserrat Light"/>
              </a:rPr>
              <a:t>0</a:t>
            </a:r>
            <a:r>
              <a:rPr lang="en-US" sz="5400" dirty="0">
                <a:solidFill>
                  <a:srgbClr val="682F8D"/>
                </a:solidFill>
                <a:latin typeface="Montserrat Light"/>
                <a:cs typeface="Montserrat Light"/>
              </a:rPr>
              <a:t>1</a:t>
            </a:r>
            <a:endParaRPr sz="5400" dirty="0">
              <a:solidFill>
                <a:srgbClr val="682F8D"/>
              </a:solidFill>
              <a:latin typeface="Montserrat Light"/>
              <a:cs typeface="Montserrat Ligh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655587" y="490516"/>
            <a:ext cx="7925395" cy="238397"/>
          </a:xfrm>
          <a:prstGeom prst="rect">
            <a:avLst/>
          </a:prstGeom>
        </p:spPr>
        <p:txBody>
          <a:bodyPr vert="horz" wrap="square" lIns="0" tIns="8126" rIns="0" bIns="0" rtlCol="0">
            <a:spAutoFit/>
          </a:bodyPr>
          <a:lstStyle/>
          <a:p>
            <a:pPr marL="8125" marR="3250">
              <a:lnSpc>
                <a:spcPct val="114900"/>
              </a:lnSpc>
              <a:spcBef>
                <a:spcPts val="64"/>
              </a:spcBef>
            </a:pPr>
            <a:r>
              <a:rPr lang="ru-RU" sz="1400" spc="-6" dirty="0">
                <a:solidFill>
                  <a:srgbClr val="682F8D"/>
                </a:solidFill>
                <a:latin typeface="Montserrat"/>
                <a:cs typeface="Montserrat"/>
              </a:rPr>
              <a:t>Статистическая информация</a:t>
            </a:r>
            <a:endParaRPr sz="1400" dirty="0">
              <a:solidFill>
                <a:srgbClr val="FF0000"/>
              </a:solidFill>
              <a:latin typeface="Montserrat"/>
              <a:cs typeface="Montserrat"/>
            </a:endParaRPr>
          </a:p>
        </p:txBody>
      </p:sp>
      <p:sp>
        <p:nvSpPr>
          <p:cNvPr id="17" name="object 2"/>
          <p:cNvSpPr txBox="1"/>
          <p:nvPr/>
        </p:nvSpPr>
        <p:spPr>
          <a:xfrm>
            <a:off x="1685884" y="1483594"/>
            <a:ext cx="3750291" cy="558971"/>
          </a:xfrm>
          <a:prstGeom prst="rect">
            <a:avLst/>
          </a:prstGeom>
        </p:spPr>
        <p:txBody>
          <a:bodyPr vert="horz" wrap="square" lIns="0" tIns="7719" rIns="0" bIns="0" rtlCol="0">
            <a:spAutoFit/>
          </a:bodyPr>
          <a:lstStyle/>
          <a:p>
            <a:pPr marL="8125">
              <a:spcBef>
                <a:spcPts val="61"/>
              </a:spcBef>
            </a:pPr>
            <a:r>
              <a:rPr lang="ru-RU" sz="1791" spc="-3" dirty="0">
                <a:solidFill>
                  <a:srgbClr val="FF0000"/>
                </a:solidFill>
                <a:latin typeface="Montserrat"/>
                <a:cs typeface="Montserrat"/>
              </a:rPr>
              <a:t>11721 </a:t>
            </a:r>
            <a:r>
              <a:rPr lang="ru-RU" sz="1791" spc="-3" dirty="0">
                <a:solidFill>
                  <a:srgbClr val="682F8D"/>
                </a:solidFill>
                <a:latin typeface="Montserrat"/>
                <a:cs typeface="Montserrat"/>
              </a:rPr>
              <a:t>Количество детей </a:t>
            </a:r>
            <a:br>
              <a:rPr lang="ru-RU" sz="1791" spc="-3" dirty="0">
                <a:solidFill>
                  <a:srgbClr val="682F8D"/>
                </a:solidFill>
                <a:latin typeface="Montserrat"/>
                <a:cs typeface="Montserrat"/>
              </a:rPr>
            </a:br>
            <a:endParaRPr sz="1791" dirty="0">
              <a:solidFill>
                <a:srgbClr val="682F8D"/>
              </a:solidFill>
              <a:latin typeface="Montserrat"/>
              <a:cs typeface="Montserrat"/>
            </a:endParaRPr>
          </a:p>
        </p:txBody>
      </p:sp>
      <p:sp>
        <p:nvSpPr>
          <p:cNvPr id="18" name="object 10"/>
          <p:cNvSpPr/>
          <p:nvPr/>
        </p:nvSpPr>
        <p:spPr>
          <a:xfrm>
            <a:off x="1320894" y="4699319"/>
            <a:ext cx="110121" cy="110122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16" name="object 3"/>
          <p:cNvSpPr/>
          <p:nvPr/>
        </p:nvSpPr>
        <p:spPr>
          <a:xfrm>
            <a:off x="7536214" y="1549123"/>
            <a:ext cx="110124" cy="110124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19" name="object 3"/>
          <p:cNvSpPr/>
          <p:nvPr/>
        </p:nvSpPr>
        <p:spPr>
          <a:xfrm>
            <a:off x="7543723" y="2424395"/>
            <a:ext cx="110124" cy="110124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25" name="object 2"/>
          <p:cNvSpPr txBox="1"/>
          <p:nvPr/>
        </p:nvSpPr>
        <p:spPr>
          <a:xfrm>
            <a:off x="8136287" y="2322050"/>
            <a:ext cx="3488216" cy="2682886"/>
          </a:xfrm>
          <a:prstGeom prst="rect">
            <a:avLst/>
          </a:prstGeom>
        </p:spPr>
        <p:txBody>
          <a:bodyPr vert="horz" wrap="square" lIns="0" tIns="7719" rIns="0" bIns="0" rtlCol="0">
            <a:spAutoFit/>
          </a:bodyPr>
          <a:lstStyle/>
          <a:p>
            <a:pPr marL="8125">
              <a:spcBef>
                <a:spcPts val="61"/>
              </a:spcBef>
            </a:pPr>
            <a:r>
              <a:rPr lang="ru-RU" sz="1200" spc="-3" dirty="0">
                <a:solidFill>
                  <a:srgbClr val="C00000"/>
                </a:solidFill>
                <a:latin typeface="Montserrat"/>
                <a:cs typeface="Montserrat"/>
              </a:rPr>
              <a:t>384 </a:t>
            </a:r>
            <a:r>
              <a:rPr lang="ru-RU" sz="1200" spc="-3" dirty="0">
                <a:solidFill>
                  <a:srgbClr val="7030A0"/>
                </a:solidFill>
                <a:latin typeface="Montserrat"/>
                <a:cs typeface="Montserrat"/>
              </a:rPr>
              <a:t>программы реализуются из них:</a:t>
            </a:r>
          </a:p>
          <a:p>
            <a:pPr marL="8125">
              <a:spcBef>
                <a:spcPts val="61"/>
              </a:spcBef>
            </a:pPr>
            <a:r>
              <a:rPr lang="ru-RU" sz="1200" spc="-3" dirty="0">
                <a:solidFill>
                  <a:srgbClr val="7030A0"/>
                </a:solidFill>
                <a:latin typeface="Montserrat"/>
                <a:cs typeface="Montserrat"/>
              </a:rPr>
              <a:t>- Социально-гуманитарной направленности </a:t>
            </a:r>
            <a:r>
              <a:rPr lang="ru-RU" sz="1200" spc="-3" dirty="0">
                <a:solidFill>
                  <a:srgbClr val="C00000"/>
                </a:solidFill>
                <a:latin typeface="Montserrat"/>
                <a:cs typeface="Montserrat"/>
              </a:rPr>
              <a:t>88</a:t>
            </a:r>
            <a:r>
              <a:rPr lang="ru-RU" sz="1200" spc="-3" dirty="0">
                <a:solidFill>
                  <a:srgbClr val="7030A0"/>
                </a:solidFill>
                <a:latin typeface="Montserrat"/>
                <a:cs typeface="Montserrat"/>
              </a:rPr>
              <a:t> программ;</a:t>
            </a:r>
          </a:p>
          <a:p>
            <a:pPr marL="8125">
              <a:spcBef>
                <a:spcPts val="61"/>
              </a:spcBef>
            </a:pPr>
            <a:r>
              <a:rPr lang="ru-RU" sz="1200" spc="-3" dirty="0">
                <a:solidFill>
                  <a:srgbClr val="7030A0"/>
                </a:solidFill>
                <a:latin typeface="Montserrat"/>
                <a:cs typeface="Montserrat"/>
              </a:rPr>
              <a:t>- Естественнонаучной направленности </a:t>
            </a:r>
            <a:r>
              <a:rPr lang="ru-RU" sz="1200" spc="-3" dirty="0">
                <a:solidFill>
                  <a:srgbClr val="C00000"/>
                </a:solidFill>
                <a:latin typeface="Montserrat"/>
                <a:cs typeface="Montserrat"/>
              </a:rPr>
              <a:t>56</a:t>
            </a:r>
            <a:r>
              <a:rPr lang="ru-RU" sz="1200" spc="-3" dirty="0">
                <a:solidFill>
                  <a:srgbClr val="7030A0"/>
                </a:solidFill>
                <a:latin typeface="Montserrat"/>
                <a:cs typeface="Montserrat"/>
              </a:rPr>
              <a:t> программ;</a:t>
            </a:r>
          </a:p>
          <a:p>
            <a:pPr marL="8125">
              <a:spcBef>
                <a:spcPts val="61"/>
              </a:spcBef>
            </a:pPr>
            <a:r>
              <a:rPr lang="ru-RU" sz="1200" spc="-3" dirty="0">
                <a:solidFill>
                  <a:srgbClr val="7030A0"/>
                </a:solidFill>
                <a:latin typeface="Montserrat"/>
                <a:cs typeface="Montserrat"/>
              </a:rPr>
              <a:t>- Художественной направленности </a:t>
            </a:r>
            <a:r>
              <a:rPr lang="ru-RU" sz="1200" spc="-3" dirty="0">
                <a:solidFill>
                  <a:srgbClr val="C00000"/>
                </a:solidFill>
                <a:latin typeface="Montserrat"/>
                <a:cs typeface="Montserrat"/>
              </a:rPr>
              <a:t>83</a:t>
            </a:r>
            <a:r>
              <a:rPr lang="ru-RU" sz="1200" spc="-3" dirty="0">
                <a:solidFill>
                  <a:srgbClr val="7030A0"/>
                </a:solidFill>
                <a:latin typeface="Montserrat"/>
                <a:cs typeface="Montserrat"/>
              </a:rPr>
              <a:t> программы;</a:t>
            </a:r>
          </a:p>
          <a:p>
            <a:pPr marL="8125">
              <a:spcBef>
                <a:spcPts val="61"/>
              </a:spcBef>
            </a:pPr>
            <a:r>
              <a:rPr lang="ru-RU" sz="1200" spc="-3" dirty="0">
                <a:solidFill>
                  <a:srgbClr val="7030A0"/>
                </a:solidFill>
                <a:latin typeface="Montserrat"/>
                <a:cs typeface="Montserrat"/>
              </a:rPr>
              <a:t>- Физкультурно-спортивной направленности </a:t>
            </a:r>
            <a:r>
              <a:rPr lang="ru-RU" sz="1200" spc="-3" dirty="0">
                <a:solidFill>
                  <a:srgbClr val="C00000"/>
                </a:solidFill>
                <a:latin typeface="Montserrat"/>
                <a:cs typeface="Montserrat"/>
              </a:rPr>
              <a:t>68</a:t>
            </a:r>
            <a:r>
              <a:rPr lang="ru-RU" sz="1200" spc="-3" dirty="0">
                <a:solidFill>
                  <a:srgbClr val="7030A0"/>
                </a:solidFill>
                <a:latin typeface="Montserrat"/>
                <a:cs typeface="Montserrat"/>
              </a:rPr>
              <a:t> программ;</a:t>
            </a:r>
          </a:p>
          <a:p>
            <a:pPr marL="8125">
              <a:spcBef>
                <a:spcPts val="61"/>
              </a:spcBef>
            </a:pPr>
            <a:r>
              <a:rPr lang="ru-RU" sz="1200" spc="-3" dirty="0">
                <a:solidFill>
                  <a:srgbClr val="7030A0"/>
                </a:solidFill>
                <a:latin typeface="Montserrat"/>
                <a:cs typeface="Montserrat"/>
              </a:rPr>
              <a:t>- Туристско-краеведческой направленности </a:t>
            </a:r>
            <a:r>
              <a:rPr lang="ru-RU" sz="1200" spc="-3" dirty="0">
                <a:solidFill>
                  <a:srgbClr val="C00000"/>
                </a:solidFill>
                <a:latin typeface="Montserrat"/>
                <a:cs typeface="Montserrat"/>
              </a:rPr>
              <a:t>8</a:t>
            </a:r>
            <a:r>
              <a:rPr lang="ru-RU" sz="1200" spc="-3" dirty="0">
                <a:solidFill>
                  <a:srgbClr val="7030A0"/>
                </a:solidFill>
                <a:latin typeface="Montserrat"/>
                <a:cs typeface="Montserrat"/>
              </a:rPr>
              <a:t> программ;</a:t>
            </a:r>
          </a:p>
          <a:p>
            <a:pPr marL="8125">
              <a:spcBef>
                <a:spcPts val="61"/>
              </a:spcBef>
            </a:pPr>
            <a:r>
              <a:rPr lang="ru-RU" sz="1200" spc="-3" dirty="0">
                <a:solidFill>
                  <a:srgbClr val="7030A0"/>
                </a:solidFill>
                <a:latin typeface="Montserrat"/>
                <a:cs typeface="Montserrat"/>
              </a:rPr>
              <a:t>- Технической направленности </a:t>
            </a:r>
            <a:r>
              <a:rPr lang="ru-RU" sz="1200" spc="-3" dirty="0">
                <a:solidFill>
                  <a:srgbClr val="C00000"/>
                </a:solidFill>
                <a:latin typeface="Montserrat"/>
                <a:cs typeface="Montserrat"/>
              </a:rPr>
              <a:t>81</a:t>
            </a:r>
            <a:r>
              <a:rPr lang="ru-RU" sz="1200" spc="-3" dirty="0">
                <a:solidFill>
                  <a:srgbClr val="7030A0"/>
                </a:solidFill>
                <a:latin typeface="Montserrat"/>
                <a:cs typeface="Montserrat"/>
              </a:rPr>
              <a:t> программа.</a:t>
            </a:r>
          </a:p>
          <a:p>
            <a:pPr marL="8125">
              <a:spcBef>
                <a:spcPts val="61"/>
              </a:spcBef>
            </a:pPr>
            <a:endParaRPr sz="1200" dirty="0">
              <a:solidFill>
                <a:srgbClr val="7030A0"/>
              </a:solidFill>
              <a:latin typeface="Montserrat"/>
              <a:cs typeface="Montserrat"/>
            </a:endParaRPr>
          </a:p>
        </p:txBody>
      </p:sp>
      <p:sp>
        <p:nvSpPr>
          <p:cNvPr id="22" name="object 9"/>
          <p:cNvSpPr txBox="1"/>
          <p:nvPr/>
        </p:nvSpPr>
        <p:spPr>
          <a:xfrm>
            <a:off x="8210177" y="1389674"/>
            <a:ext cx="3750291" cy="834559"/>
          </a:xfrm>
          <a:prstGeom prst="rect">
            <a:avLst/>
          </a:prstGeom>
        </p:spPr>
        <p:txBody>
          <a:bodyPr vert="horz" wrap="square" lIns="0" tIns="7719" rIns="0" bIns="0" rtlCol="0">
            <a:spAutoFit/>
          </a:bodyPr>
          <a:lstStyle/>
          <a:p>
            <a:pPr marL="8125">
              <a:spcBef>
                <a:spcPts val="61"/>
              </a:spcBef>
            </a:pPr>
            <a:r>
              <a:rPr lang="ru-RU" sz="1791" spc="-3" dirty="0">
                <a:solidFill>
                  <a:srgbClr val="C00000"/>
                </a:solidFill>
                <a:latin typeface="Montserrat"/>
                <a:cs typeface="Montserrat"/>
              </a:rPr>
              <a:t>35 </a:t>
            </a:r>
            <a:r>
              <a:rPr lang="ru-RU" sz="1791" spc="-3" dirty="0">
                <a:solidFill>
                  <a:srgbClr val="682F8D"/>
                </a:solidFill>
                <a:latin typeface="Montserrat"/>
                <a:cs typeface="Montserrat"/>
              </a:rPr>
              <a:t> организаций имеющих лицензию на дополнительное образование</a:t>
            </a:r>
            <a:endParaRPr lang="ru-RU" sz="1791" dirty="0">
              <a:solidFill>
                <a:srgbClr val="682F8D"/>
              </a:solidFill>
              <a:latin typeface="Montserrat"/>
              <a:cs typeface="Montserra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555260" y="4574248"/>
            <a:ext cx="4093193" cy="12131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125">
              <a:spcBef>
                <a:spcPts val="61"/>
              </a:spcBef>
            </a:pPr>
            <a:r>
              <a:rPr lang="ru-RU" spc="-3" dirty="0">
                <a:solidFill>
                  <a:srgbClr val="C00000"/>
                </a:solidFill>
                <a:latin typeface="Montserrat"/>
                <a:cs typeface="Montserrat"/>
              </a:rPr>
              <a:t>82,06</a:t>
            </a:r>
            <a:r>
              <a:rPr lang="ru-RU" sz="1800" spc="-3" dirty="0">
                <a:solidFill>
                  <a:srgbClr val="C00000"/>
                </a:solidFill>
                <a:latin typeface="Montserrat"/>
                <a:cs typeface="Montserrat"/>
              </a:rPr>
              <a:t>% </a:t>
            </a:r>
          </a:p>
          <a:p>
            <a:pPr marL="8125">
              <a:spcBef>
                <a:spcPts val="61"/>
              </a:spcBef>
            </a:pPr>
            <a:r>
              <a:rPr lang="ru-RU" spc="-3" dirty="0">
                <a:solidFill>
                  <a:srgbClr val="682F8D"/>
                </a:solidFill>
                <a:latin typeface="Montserrat"/>
                <a:cs typeface="Montserrat"/>
              </a:rPr>
              <a:t>Доля детей в возрасте от 5 до 18 лет, охваченных дополнительным образованием</a:t>
            </a:r>
            <a:endParaRPr lang="ru-RU" dirty="0">
              <a:solidFill>
                <a:srgbClr val="682F8D"/>
              </a:solidFill>
              <a:latin typeface="Montserrat"/>
              <a:cs typeface="Montserrat"/>
            </a:endParaRPr>
          </a:p>
        </p:txBody>
      </p:sp>
      <p:sp>
        <p:nvSpPr>
          <p:cNvPr id="4" name="object 10">
            <a:extLst>
              <a:ext uri="{FF2B5EF4-FFF2-40B4-BE49-F238E27FC236}">
                <a16:creationId xmlns:a16="http://schemas.microsoft.com/office/drawing/2014/main" id="{7A1E3184-3FC5-9650-C143-1F969E6E08B2}"/>
              </a:ext>
            </a:extLst>
          </p:cNvPr>
          <p:cNvSpPr/>
          <p:nvPr/>
        </p:nvSpPr>
        <p:spPr>
          <a:xfrm>
            <a:off x="1330798" y="2125991"/>
            <a:ext cx="110120" cy="105872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</p:spTree>
    <p:extLst>
      <p:ext uri="{BB962C8B-B14F-4D97-AF65-F5344CB8AC3E}">
        <p14:creationId xmlns:p14="http://schemas.microsoft.com/office/powerpoint/2010/main" val="25947964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308770" y="2266203"/>
            <a:ext cx="110124" cy="110124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9" name="object 9"/>
          <p:cNvSpPr txBox="1"/>
          <p:nvPr/>
        </p:nvSpPr>
        <p:spPr>
          <a:xfrm>
            <a:off x="1867994" y="3016318"/>
            <a:ext cx="3327024" cy="558971"/>
          </a:xfrm>
          <a:prstGeom prst="rect">
            <a:avLst/>
          </a:prstGeom>
        </p:spPr>
        <p:txBody>
          <a:bodyPr vert="horz" wrap="square" lIns="0" tIns="7719" rIns="0" bIns="0" rtlCol="0">
            <a:spAutoFit/>
          </a:bodyPr>
          <a:lstStyle/>
          <a:p>
            <a:pPr marL="8125">
              <a:spcBef>
                <a:spcPts val="61"/>
              </a:spcBef>
            </a:pPr>
            <a:r>
              <a:rPr lang="ru-RU" sz="1791" spc="-3" dirty="0">
                <a:solidFill>
                  <a:srgbClr val="682F8D"/>
                </a:solidFill>
                <a:latin typeface="Montserrat"/>
                <a:cs typeface="Montserrat"/>
              </a:rPr>
              <a:t>Организация работы с детьми ОВЗ и ТЖС</a:t>
            </a:r>
            <a:endParaRPr sz="1791" dirty="0">
              <a:solidFill>
                <a:srgbClr val="682F8D"/>
              </a:solidFill>
              <a:latin typeface="Montserrat"/>
              <a:cs typeface="Montserrat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327978" y="3161490"/>
            <a:ext cx="110120" cy="105872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13" name="object 13"/>
          <p:cNvSpPr/>
          <p:nvPr/>
        </p:nvSpPr>
        <p:spPr>
          <a:xfrm>
            <a:off x="1418894" y="368533"/>
            <a:ext cx="136366" cy="556603"/>
          </a:xfrm>
          <a:custGeom>
            <a:avLst/>
            <a:gdLst/>
            <a:ahLst/>
            <a:cxnLst/>
            <a:rect l="l" t="t" r="r" b="b"/>
            <a:pathLst>
              <a:path h="869950">
                <a:moveTo>
                  <a:pt x="0" y="0"/>
                </a:moveTo>
                <a:lnTo>
                  <a:pt x="0" y="869847"/>
                </a:lnTo>
              </a:path>
            </a:pathLst>
          </a:custGeom>
          <a:ln w="17999">
            <a:solidFill>
              <a:srgbClr val="682F8D"/>
            </a:solidFill>
          </a:ln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14" name="object 14"/>
          <p:cNvSpPr txBox="1"/>
          <p:nvPr/>
        </p:nvSpPr>
        <p:spPr>
          <a:xfrm>
            <a:off x="481201" y="164006"/>
            <a:ext cx="937693" cy="839202"/>
          </a:xfrm>
          <a:prstGeom prst="rect">
            <a:avLst/>
          </a:prstGeom>
        </p:spPr>
        <p:txBody>
          <a:bodyPr vert="horz" wrap="square" lIns="0" tIns="8126" rIns="0" bIns="0" rtlCol="0">
            <a:spAutoFit/>
          </a:bodyPr>
          <a:lstStyle/>
          <a:p>
            <a:pPr marL="8125">
              <a:spcBef>
                <a:spcPts val="64"/>
              </a:spcBef>
            </a:pPr>
            <a:r>
              <a:rPr sz="5400" dirty="0">
                <a:solidFill>
                  <a:srgbClr val="682F8D"/>
                </a:solidFill>
                <a:latin typeface="Montserrat Light"/>
                <a:cs typeface="Montserrat Light"/>
              </a:rPr>
              <a:t>0</a:t>
            </a:r>
            <a:r>
              <a:rPr lang="ru-RU" sz="5400" dirty="0">
                <a:solidFill>
                  <a:srgbClr val="682F8D"/>
                </a:solidFill>
                <a:latin typeface="Montserrat Light"/>
                <a:cs typeface="Montserrat Light"/>
              </a:rPr>
              <a:t>2</a:t>
            </a:r>
            <a:endParaRPr sz="5400" dirty="0">
              <a:solidFill>
                <a:srgbClr val="682F8D"/>
              </a:solidFill>
              <a:latin typeface="Montserrat Light"/>
              <a:cs typeface="Montserrat Ligh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667013" y="403755"/>
            <a:ext cx="7925395" cy="486157"/>
          </a:xfrm>
          <a:prstGeom prst="rect">
            <a:avLst/>
          </a:prstGeom>
        </p:spPr>
        <p:txBody>
          <a:bodyPr vert="horz" wrap="square" lIns="0" tIns="8126" rIns="0" bIns="0" rtlCol="0">
            <a:spAutoFit/>
          </a:bodyPr>
          <a:lstStyle/>
          <a:p>
            <a:pPr marL="8125" marR="3250">
              <a:lnSpc>
                <a:spcPct val="114900"/>
              </a:lnSpc>
              <a:spcBef>
                <a:spcPts val="64"/>
              </a:spcBef>
            </a:pPr>
            <a:r>
              <a:rPr lang="ru-RU" sz="1400" spc="-6" dirty="0">
                <a:solidFill>
                  <a:srgbClr val="682F8D"/>
                </a:solidFill>
                <a:latin typeface="Montserrat"/>
                <a:cs typeface="Montserrat"/>
              </a:rPr>
              <a:t>Какие направления деятельности </a:t>
            </a:r>
            <a:r>
              <a:rPr lang="ru-RU" sz="1400" spc="-6" dirty="0">
                <a:solidFill>
                  <a:srgbClr val="7030A0"/>
                </a:solidFill>
                <a:latin typeface="Montserrat"/>
                <a:cs typeface="Montserrat"/>
              </a:rPr>
              <a:t>МОЦ городского округа Краснотурьинск успешно </a:t>
            </a:r>
            <a:r>
              <a:rPr lang="ru-RU" sz="1400" spc="-6" dirty="0">
                <a:solidFill>
                  <a:srgbClr val="682F8D"/>
                </a:solidFill>
                <a:latin typeface="Montserrat"/>
                <a:cs typeface="Montserrat"/>
              </a:rPr>
              <a:t>развивает на своей территории. Что можно назвать лучшими практиками?</a:t>
            </a:r>
            <a:endParaRPr sz="1400" dirty="0">
              <a:solidFill>
                <a:srgbClr val="FF0000"/>
              </a:solidFill>
              <a:latin typeface="Montserrat"/>
              <a:cs typeface="Montserrat"/>
            </a:endParaRPr>
          </a:p>
        </p:txBody>
      </p:sp>
      <p:sp>
        <p:nvSpPr>
          <p:cNvPr id="17" name="object 2"/>
          <p:cNvSpPr txBox="1"/>
          <p:nvPr/>
        </p:nvSpPr>
        <p:spPr>
          <a:xfrm>
            <a:off x="1867994" y="2081951"/>
            <a:ext cx="3488216" cy="558971"/>
          </a:xfrm>
          <a:prstGeom prst="rect">
            <a:avLst/>
          </a:prstGeom>
        </p:spPr>
        <p:txBody>
          <a:bodyPr vert="horz" wrap="square" lIns="0" tIns="7719" rIns="0" bIns="0" rtlCol="0">
            <a:spAutoFit/>
          </a:bodyPr>
          <a:lstStyle/>
          <a:p>
            <a:pPr marL="8125">
              <a:spcBef>
                <a:spcPts val="61"/>
              </a:spcBef>
            </a:pPr>
            <a:r>
              <a:rPr lang="ru-RU" sz="1791" spc="-3" dirty="0">
                <a:solidFill>
                  <a:srgbClr val="682F8D"/>
                </a:solidFill>
                <a:latin typeface="Montserrat"/>
                <a:cs typeface="Montserrat"/>
              </a:rPr>
              <a:t>Реализация «Школьных театров»</a:t>
            </a:r>
            <a:endParaRPr sz="1791" dirty="0">
              <a:solidFill>
                <a:srgbClr val="682F8D"/>
              </a:solidFill>
              <a:latin typeface="Montserrat"/>
              <a:cs typeface="Montserrat"/>
            </a:endParaRPr>
          </a:p>
        </p:txBody>
      </p:sp>
      <p:sp>
        <p:nvSpPr>
          <p:cNvPr id="18" name="object 10"/>
          <p:cNvSpPr/>
          <p:nvPr/>
        </p:nvSpPr>
        <p:spPr>
          <a:xfrm>
            <a:off x="1308770" y="4161908"/>
            <a:ext cx="110121" cy="110122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5" name="Прямоугольник 4"/>
          <p:cNvSpPr/>
          <p:nvPr/>
        </p:nvSpPr>
        <p:spPr>
          <a:xfrm>
            <a:off x="1740621" y="4183084"/>
            <a:ext cx="332701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125">
              <a:spcBef>
                <a:spcPts val="61"/>
              </a:spcBef>
            </a:pPr>
            <a:r>
              <a:rPr lang="ru-RU" spc="-3" dirty="0">
                <a:solidFill>
                  <a:srgbClr val="682F8D"/>
                </a:solidFill>
                <a:latin typeface="Montserrat"/>
                <a:cs typeface="Montserrat"/>
              </a:rPr>
              <a:t>Организация работы с представителями реального сектора экономики</a:t>
            </a:r>
            <a:endParaRPr lang="ru-RU" dirty="0">
              <a:solidFill>
                <a:srgbClr val="682F8D"/>
              </a:solidFill>
              <a:latin typeface="Montserrat"/>
              <a:cs typeface="Montserrat"/>
            </a:endParaRPr>
          </a:p>
        </p:txBody>
      </p:sp>
      <p:sp>
        <p:nvSpPr>
          <p:cNvPr id="16" name="object 3"/>
          <p:cNvSpPr/>
          <p:nvPr/>
        </p:nvSpPr>
        <p:spPr>
          <a:xfrm>
            <a:off x="7756462" y="2266203"/>
            <a:ext cx="110124" cy="110124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19" name="object 3"/>
          <p:cNvSpPr/>
          <p:nvPr/>
        </p:nvSpPr>
        <p:spPr>
          <a:xfrm flipH="1">
            <a:off x="7756462" y="3000188"/>
            <a:ext cx="110124" cy="110124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21" name="object 3"/>
          <p:cNvSpPr/>
          <p:nvPr/>
        </p:nvSpPr>
        <p:spPr>
          <a:xfrm>
            <a:off x="7756462" y="4495231"/>
            <a:ext cx="110124" cy="110124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23" name="object 2"/>
          <p:cNvSpPr txBox="1"/>
          <p:nvPr/>
        </p:nvSpPr>
        <p:spPr>
          <a:xfrm>
            <a:off x="8210178" y="2155362"/>
            <a:ext cx="3488216" cy="623348"/>
          </a:xfrm>
          <a:prstGeom prst="rect">
            <a:avLst/>
          </a:prstGeom>
        </p:spPr>
        <p:txBody>
          <a:bodyPr vert="horz" wrap="square" lIns="0" tIns="7719" rIns="0" bIns="0" rtlCol="0">
            <a:spAutoFit/>
          </a:bodyPr>
          <a:lstStyle/>
          <a:p>
            <a:pPr marL="8125">
              <a:spcBef>
                <a:spcPts val="61"/>
              </a:spcBef>
            </a:pPr>
            <a:r>
              <a:rPr lang="ru-RU" sz="1000" spc="-3" dirty="0">
                <a:solidFill>
                  <a:srgbClr val="682F8D"/>
                </a:solidFill>
                <a:latin typeface="Montserrat"/>
                <a:cs typeface="Montserrat"/>
              </a:rPr>
              <a:t>Всего общеобразовательных организаций 14, из них 9 вошли в реестр «Школьных театров»,. Всего реализуется 15 программ театральной деятельности.</a:t>
            </a:r>
            <a:endParaRPr sz="1000" dirty="0">
              <a:solidFill>
                <a:srgbClr val="682F8D"/>
              </a:solidFill>
              <a:latin typeface="Montserrat"/>
              <a:cs typeface="Montserrat"/>
            </a:endParaRPr>
          </a:p>
        </p:txBody>
      </p:sp>
      <p:sp>
        <p:nvSpPr>
          <p:cNvPr id="25" name="object 2"/>
          <p:cNvSpPr txBox="1"/>
          <p:nvPr/>
        </p:nvSpPr>
        <p:spPr>
          <a:xfrm>
            <a:off x="8210178" y="2902287"/>
            <a:ext cx="3488216" cy="1303021"/>
          </a:xfrm>
          <a:prstGeom prst="rect">
            <a:avLst/>
          </a:prstGeom>
        </p:spPr>
        <p:txBody>
          <a:bodyPr vert="horz" wrap="square" lIns="0" tIns="7719" rIns="0" bIns="0" rtlCol="0">
            <a:spAutoFit/>
          </a:bodyPr>
          <a:lstStyle/>
          <a:p>
            <a:pPr marL="8125">
              <a:spcBef>
                <a:spcPts val="61"/>
              </a:spcBef>
            </a:pPr>
            <a:r>
              <a:rPr lang="ru-RU" sz="1000" spc="-3" dirty="0">
                <a:solidFill>
                  <a:srgbClr val="682F8D"/>
                </a:solidFill>
                <a:latin typeface="Montserrat"/>
                <a:cs typeface="Montserrat"/>
              </a:rPr>
              <a:t>Всего детей ТЖС 1236</a:t>
            </a:r>
          </a:p>
          <a:p>
            <a:pPr marL="8125">
              <a:spcBef>
                <a:spcPts val="61"/>
              </a:spcBef>
            </a:pPr>
            <a:r>
              <a:rPr lang="ru-RU" sz="1000" spc="-3" dirty="0">
                <a:solidFill>
                  <a:srgbClr val="682F8D"/>
                </a:solidFill>
                <a:latin typeface="Montserrat"/>
                <a:cs typeface="Montserrat"/>
              </a:rPr>
              <a:t>Охваченных дополнительным образованием дети ТЖС - 980. </a:t>
            </a:r>
          </a:p>
          <a:p>
            <a:pPr marL="8125">
              <a:spcBef>
                <a:spcPts val="61"/>
              </a:spcBef>
            </a:pPr>
            <a:r>
              <a:rPr lang="ru-RU" sz="1000" spc="-3" dirty="0">
                <a:solidFill>
                  <a:srgbClr val="682F8D"/>
                </a:solidFill>
                <a:latin typeface="Montserrat"/>
                <a:cs typeface="Montserrat"/>
              </a:rPr>
              <a:t>Доля детей ТЖС – 79,2%.</a:t>
            </a:r>
          </a:p>
          <a:p>
            <a:pPr marL="8125">
              <a:spcBef>
                <a:spcPts val="61"/>
              </a:spcBef>
            </a:pPr>
            <a:r>
              <a:rPr lang="ru-RU" sz="1000" spc="-3" dirty="0">
                <a:solidFill>
                  <a:srgbClr val="682F8D"/>
                </a:solidFill>
                <a:latin typeface="Montserrat"/>
                <a:cs typeface="Montserrat"/>
              </a:rPr>
              <a:t>Всего детей с ОВЗ 427</a:t>
            </a:r>
          </a:p>
          <a:p>
            <a:pPr marL="8125">
              <a:spcBef>
                <a:spcPts val="61"/>
              </a:spcBef>
            </a:pPr>
            <a:r>
              <a:rPr lang="ru-RU" sz="1000" spc="-3" dirty="0">
                <a:solidFill>
                  <a:srgbClr val="682F8D"/>
                </a:solidFill>
                <a:latin typeface="Montserrat"/>
                <a:cs typeface="Montserrat"/>
              </a:rPr>
              <a:t>Охваченных дополнительным образованием  детей с ОВЗ - 267.</a:t>
            </a:r>
          </a:p>
          <a:p>
            <a:pPr marL="8125">
              <a:spcBef>
                <a:spcPts val="61"/>
              </a:spcBef>
            </a:pPr>
            <a:r>
              <a:rPr lang="ru-RU" sz="1000" spc="-3" dirty="0">
                <a:solidFill>
                  <a:srgbClr val="682F8D"/>
                </a:solidFill>
                <a:latin typeface="Montserrat"/>
                <a:cs typeface="Montserrat"/>
              </a:rPr>
              <a:t>Доля детей с ОВЗ – 62,5%</a:t>
            </a:r>
            <a:endParaRPr sz="1000" dirty="0">
              <a:solidFill>
                <a:srgbClr val="682F8D"/>
              </a:solidFill>
              <a:latin typeface="Montserrat"/>
              <a:cs typeface="Montserrat"/>
            </a:endParaRPr>
          </a:p>
        </p:txBody>
      </p:sp>
      <p:sp>
        <p:nvSpPr>
          <p:cNvPr id="27" name="object 2"/>
          <p:cNvSpPr txBox="1"/>
          <p:nvPr/>
        </p:nvSpPr>
        <p:spPr>
          <a:xfrm>
            <a:off x="8188316" y="4289994"/>
            <a:ext cx="3488216" cy="1362011"/>
          </a:xfrm>
          <a:prstGeom prst="rect">
            <a:avLst/>
          </a:prstGeom>
        </p:spPr>
        <p:txBody>
          <a:bodyPr vert="horz" wrap="square" lIns="0" tIns="7719" rIns="0" bIns="0" rtlCol="0">
            <a:spAutoFit/>
          </a:bodyPr>
          <a:lstStyle/>
          <a:p>
            <a:pPr marL="8125">
              <a:spcBef>
                <a:spcPts val="61"/>
              </a:spcBef>
            </a:pPr>
            <a:r>
              <a:rPr lang="ru-RU" sz="1100" spc="-3" dirty="0">
                <a:solidFill>
                  <a:srgbClr val="682F8D"/>
                </a:solidFill>
                <a:latin typeface="Montserrat"/>
                <a:cs typeface="Montserrat"/>
              </a:rPr>
              <a:t>Около 50  программ дополнительного образования, реализуется с привлечением представителей реального сектора экономики. </a:t>
            </a:r>
          </a:p>
          <a:p>
            <a:pPr marL="8125">
              <a:spcBef>
                <a:spcPts val="61"/>
              </a:spcBef>
            </a:pPr>
            <a:r>
              <a:rPr lang="ru-RU" sz="1100" spc="-3" dirty="0">
                <a:solidFill>
                  <a:srgbClr val="682F8D"/>
                </a:solidFill>
                <a:latin typeface="Montserrat"/>
                <a:cs typeface="Montserrat"/>
              </a:rPr>
              <a:t>Реализуются программы «Профориентации» - 90 детей, «Билет в будущее» - 53 ребенка, «Медицинский класс» - 16 человек, в Кванториуме занимается – более 1000 человек.</a:t>
            </a:r>
            <a:endParaRPr sz="1100" dirty="0">
              <a:solidFill>
                <a:srgbClr val="682F8D"/>
              </a:solidFill>
              <a:latin typeface="Montserrat"/>
              <a:cs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32560643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308770" y="2266203"/>
            <a:ext cx="110124" cy="110124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7" name="object 7"/>
          <p:cNvSpPr txBox="1"/>
          <p:nvPr/>
        </p:nvSpPr>
        <p:spPr>
          <a:xfrm>
            <a:off x="1765417" y="3168206"/>
            <a:ext cx="3327024" cy="558971"/>
          </a:xfrm>
          <a:prstGeom prst="rect">
            <a:avLst/>
          </a:prstGeom>
        </p:spPr>
        <p:txBody>
          <a:bodyPr vert="horz" wrap="square" lIns="0" tIns="7719" rIns="0" bIns="0" rtlCol="0">
            <a:spAutoFit/>
          </a:bodyPr>
          <a:lstStyle/>
          <a:p>
            <a:pPr marL="8125">
              <a:spcBef>
                <a:spcPts val="61"/>
              </a:spcBef>
            </a:pPr>
            <a:r>
              <a:rPr lang="ru-RU" sz="1791" spc="-3" dirty="0">
                <a:solidFill>
                  <a:srgbClr val="682F8D"/>
                </a:solidFill>
                <a:latin typeface="Montserrat"/>
                <a:cs typeface="Montserrat"/>
              </a:rPr>
              <a:t>Реализация дистанционных программ</a:t>
            </a:r>
            <a:endParaRPr sz="1791" dirty="0">
              <a:solidFill>
                <a:srgbClr val="682F8D"/>
              </a:solidFill>
              <a:latin typeface="Montserrat"/>
              <a:cs typeface="Montserrat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311703" y="3232638"/>
            <a:ext cx="110122" cy="110122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13" name="object 13"/>
          <p:cNvSpPr/>
          <p:nvPr/>
        </p:nvSpPr>
        <p:spPr>
          <a:xfrm>
            <a:off x="1418894" y="368533"/>
            <a:ext cx="136366" cy="556603"/>
          </a:xfrm>
          <a:custGeom>
            <a:avLst/>
            <a:gdLst/>
            <a:ahLst/>
            <a:cxnLst/>
            <a:rect l="l" t="t" r="r" b="b"/>
            <a:pathLst>
              <a:path h="869950">
                <a:moveTo>
                  <a:pt x="0" y="0"/>
                </a:moveTo>
                <a:lnTo>
                  <a:pt x="0" y="869847"/>
                </a:lnTo>
              </a:path>
            </a:pathLst>
          </a:custGeom>
          <a:ln w="17999">
            <a:solidFill>
              <a:srgbClr val="682F8D"/>
            </a:solidFill>
          </a:ln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14" name="object 14"/>
          <p:cNvSpPr txBox="1"/>
          <p:nvPr/>
        </p:nvSpPr>
        <p:spPr>
          <a:xfrm>
            <a:off x="481201" y="164006"/>
            <a:ext cx="937693" cy="839202"/>
          </a:xfrm>
          <a:prstGeom prst="rect">
            <a:avLst/>
          </a:prstGeom>
        </p:spPr>
        <p:txBody>
          <a:bodyPr vert="horz" wrap="square" lIns="0" tIns="8126" rIns="0" bIns="0" rtlCol="0">
            <a:spAutoFit/>
          </a:bodyPr>
          <a:lstStyle/>
          <a:p>
            <a:pPr marL="8125">
              <a:spcBef>
                <a:spcPts val="64"/>
              </a:spcBef>
            </a:pPr>
            <a:r>
              <a:rPr sz="5400" dirty="0">
                <a:solidFill>
                  <a:srgbClr val="682F8D"/>
                </a:solidFill>
                <a:latin typeface="Montserrat Light"/>
                <a:cs typeface="Montserrat Light"/>
              </a:rPr>
              <a:t>0</a:t>
            </a:r>
            <a:r>
              <a:rPr lang="ru-RU" sz="5400" dirty="0">
                <a:solidFill>
                  <a:srgbClr val="682F8D"/>
                </a:solidFill>
                <a:latin typeface="Montserrat Light"/>
                <a:cs typeface="Montserrat Light"/>
              </a:rPr>
              <a:t>3</a:t>
            </a:r>
            <a:endParaRPr sz="5400" dirty="0">
              <a:solidFill>
                <a:srgbClr val="682F8D"/>
              </a:solidFill>
              <a:latin typeface="Montserrat Light"/>
              <a:cs typeface="Montserrat Ligh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667013" y="390958"/>
            <a:ext cx="7925395" cy="503726"/>
          </a:xfrm>
          <a:prstGeom prst="rect">
            <a:avLst/>
          </a:prstGeom>
        </p:spPr>
        <p:txBody>
          <a:bodyPr vert="horz" wrap="square" lIns="0" tIns="8126" rIns="0" bIns="0" rtlCol="0">
            <a:spAutoFit/>
          </a:bodyPr>
          <a:lstStyle/>
          <a:p>
            <a:pPr marL="8125" marR="3250">
              <a:lnSpc>
                <a:spcPct val="114900"/>
              </a:lnSpc>
              <a:spcBef>
                <a:spcPts val="64"/>
              </a:spcBef>
            </a:pPr>
            <a:r>
              <a:rPr lang="ru-RU" sz="1400" spc="-6" dirty="0">
                <a:solidFill>
                  <a:srgbClr val="682F8D"/>
                </a:solidFill>
                <a:latin typeface="Montserrat"/>
                <a:cs typeface="Montserrat"/>
              </a:rPr>
              <a:t>Какие направления деятельности </a:t>
            </a:r>
            <a:r>
              <a:rPr lang="ru-RU" sz="1400" spc="-6" dirty="0">
                <a:solidFill>
                  <a:srgbClr val="7030A0"/>
                </a:solidFill>
                <a:latin typeface="Montserrat"/>
                <a:cs typeface="Montserrat"/>
              </a:rPr>
              <a:t>МОЦ городского округа Краснотурьинск</a:t>
            </a:r>
            <a:br>
              <a:rPr lang="ru-RU" sz="1400" spc="-6" dirty="0">
                <a:solidFill>
                  <a:srgbClr val="FF0000"/>
                </a:solidFill>
                <a:latin typeface="Montserrat"/>
                <a:cs typeface="Montserrat"/>
              </a:rPr>
            </a:br>
            <a:r>
              <a:rPr lang="ru-RU" sz="1400" spc="-6" dirty="0">
                <a:solidFill>
                  <a:srgbClr val="682F8D"/>
                </a:solidFill>
                <a:latin typeface="Montserrat"/>
                <a:cs typeface="Montserrat"/>
              </a:rPr>
              <a:t>не реализует/не развивает. Почему они не являются актуальными?</a:t>
            </a:r>
            <a:endParaRPr sz="1400" dirty="0">
              <a:solidFill>
                <a:srgbClr val="FF0000"/>
              </a:solidFill>
              <a:latin typeface="Montserrat"/>
              <a:cs typeface="Montserrat"/>
            </a:endParaRPr>
          </a:p>
        </p:txBody>
      </p:sp>
      <p:sp>
        <p:nvSpPr>
          <p:cNvPr id="17" name="object 2"/>
          <p:cNvSpPr txBox="1"/>
          <p:nvPr/>
        </p:nvSpPr>
        <p:spPr>
          <a:xfrm>
            <a:off x="1867994" y="2081951"/>
            <a:ext cx="3488216" cy="558971"/>
          </a:xfrm>
          <a:prstGeom prst="rect">
            <a:avLst/>
          </a:prstGeom>
        </p:spPr>
        <p:txBody>
          <a:bodyPr vert="horz" wrap="square" lIns="0" tIns="7719" rIns="0" bIns="0" rtlCol="0">
            <a:spAutoFit/>
          </a:bodyPr>
          <a:lstStyle/>
          <a:p>
            <a:pPr marL="8125">
              <a:spcBef>
                <a:spcPts val="61"/>
              </a:spcBef>
            </a:pPr>
            <a:r>
              <a:rPr lang="ru-RU" sz="1791" spc="-3" dirty="0">
                <a:solidFill>
                  <a:srgbClr val="682F8D"/>
                </a:solidFill>
                <a:latin typeface="Montserrat"/>
                <a:cs typeface="Montserrat"/>
              </a:rPr>
              <a:t>Реализация сетевых программ</a:t>
            </a:r>
            <a:endParaRPr sz="1791" dirty="0">
              <a:solidFill>
                <a:srgbClr val="682F8D"/>
              </a:solidFill>
              <a:latin typeface="Montserrat"/>
              <a:cs typeface="Montserrat"/>
            </a:endParaRPr>
          </a:p>
        </p:txBody>
      </p:sp>
      <p:sp>
        <p:nvSpPr>
          <p:cNvPr id="18" name="object 10"/>
          <p:cNvSpPr/>
          <p:nvPr/>
        </p:nvSpPr>
        <p:spPr>
          <a:xfrm>
            <a:off x="1357529" y="4723796"/>
            <a:ext cx="110121" cy="110122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5" name="Прямоугольник 4"/>
          <p:cNvSpPr/>
          <p:nvPr/>
        </p:nvSpPr>
        <p:spPr>
          <a:xfrm>
            <a:off x="1511896" y="4553701"/>
            <a:ext cx="332701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125">
              <a:spcBef>
                <a:spcPts val="61"/>
              </a:spcBef>
            </a:pPr>
            <a:r>
              <a:rPr lang="ru-RU" spc="-3" dirty="0">
                <a:solidFill>
                  <a:srgbClr val="682F8D"/>
                </a:solidFill>
                <a:latin typeface="Montserrat"/>
                <a:cs typeface="Montserrat"/>
              </a:rPr>
              <a:t>Программы туристско-краеведческой направленности</a:t>
            </a:r>
            <a:endParaRPr lang="ru-RU" dirty="0">
              <a:solidFill>
                <a:srgbClr val="682F8D"/>
              </a:solidFill>
              <a:latin typeface="Montserrat"/>
              <a:cs typeface="Montserrat"/>
            </a:endParaRPr>
          </a:p>
        </p:txBody>
      </p:sp>
      <p:sp>
        <p:nvSpPr>
          <p:cNvPr id="16" name="object 3"/>
          <p:cNvSpPr/>
          <p:nvPr/>
        </p:nvSpPr>
        <p:spPr>
          <a:xfrm>
            <a:off x="7756462" y="2266203"/>
            <a:ext cx="110124" cy="110124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19" name="object 3"/>
          <p:cNvSpPr/>
          <p:nvPr/>
        </p:nvSpPr>
        <p:spPr>
          <a:xfrm>
            <a:off x="7721789" y="3232636"/>
            <a:ext cx="110124" cy="110124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21" name="object 3"/>
          <p:cNvSpPr/>
          <p:nvPr/>
        </p:nvSpPr>
        <p:spPr>
          <a:xfrm>
            <a:off x="7754022" y="4723796"/>
            <a:ext cx="110124" cy="110124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23" name="object 2"/>
          <p:cNvSpPr txBox="1"/>
          <p:nvPr/>
        </p:nvSpPr>
        <p:spPr>
          <a:xfrm>
            <a:off x="8210178" y="2155362"/>
            <a:ext cx="3488216" cy="654125"/>
          </a:xfrm>
          <a:prstGeom prst="rect">
            <a:avLst/>
          </a:prstGeom>
        </p:spPr>
        <p:txBody>
          <a:bodyPr vert="horz" wrap="square" lIns="0" tIns="7719" rIns="0" bIns="0" rtlCol="0">
            <a:spAutoFit/>
          </a:bodyPr>
          <a:lstStyle/>
          <a:p>
            <a:pPr marL="8125">
              <a:spcBef>
                <a:spcPts val="61"/>
              </a:spcBef>
            </a:pPr>
            <a:r>
              <a:rPr lang="ru-RU" sz="1400" spc="-3" dirty="0">
                <a:solidFill>
                  <a:srgbClr val="682F8D"/>
                </a:solidFill>
                <a:latin typeface="Montserrat"/>
                <a:cs typeface="Montserrat"/>
              </a:rPr>
              <a:t>Планируем реализовать программы сетевой формы в 2024 году на базе Центров «Точки роста»</a:t>
            </a:r>
            <a:endParaRPr sz="1400" dirty="0">
              <a:solidFill>
                <a:srgbClr val="682F8D"/>
              </a:solidFill>
              <a:latin typeface="Montserrat"/>
              <a:cs typeface="Montserrat"/>
            </a:endParaRPr>
          </a:p>
        </p:txBody>
      </p:sp>
      <p:sp>
        <p:nvSpPr>
          <p:cNvPr id="25" name="object 2"/>
          <p:cNvSpPr txBox="1"/>
          <p:nvPr/>
        </p:nvSpPr>
        <p:spPr>
          <a:xfrm>
            <a:off x="8210178" y="3113144"/>
            <a:ext cx="3488216" cy="1300456"/>
          </a:xfrm>
          <a:prstGeom prst="rect">
            <a:avLst/>
          </a:prstGeom>
        </p:spPr>
        <p:txBody>
          <a:bodyPr vert="horz" wrap="square" lIns="0" tIns="7719" rIns="0" bIns="0" rtlCol="0">
            <a:spAutoFit/>
          </a:bodyPr>
          <a:lstStyle/>
          <a:p>
            <a:pPr marL="8125">
              <a:spcBef>
                <a:spcPts val="61"/>
              </a:spcBef>
            </a:pPr>
            <a:r>
              <a:rPr lang="ru-RU" sz="1400" spc="-3" dirty="0">
                <a:solidFill>
                  <a:srgbClr val="682F8D"/>
                </a:solidFill>
                <a:latin typeface="Montserrat"/>
                <a:cs typeface="Montserrat"/>
              </a:rPr>
              <a:t>Разработка данных программ для нашего муниципалитета не актуальна, так как все учреждения: дополнительного, общего и дошкольного образования находятся в шаговой доступности.</a:t>
            </a:r>
            <a:endParaRPr sz="1400" dirty="0">
              <a:solidFill>
                <a:srgbClr val="682F8D"/>
              </a:solidFill>
              <a:latin typeface="Montserrat"/>
              <a:cs typeface="Montserrat"/>
            </a:endParaRPr>
          </a:p>
        </p:txBody>
      </p:sp>
      <p:sp>
        <p:nvSpPr>
          <p:cNvPr id="27" name="object 2"/>
          <p:cNvSpPr txBox="1"/>
          <p:nvPr/>
        </p:nvSpPr>
        <p:spPr>
          <a:xfrm>
            <a:off x="8210178" y="4621600"/>
            <a:ext cx="3488216" cy="869569"/>
          </a:xfrm>
          <a:prstGeom prst="rect">
            <a:avLst/>
          </a:prstGeom>
        </p:spPr>
        <p:txBody>
          <a:bodyPr vert="horz" wrap="square" lIns="0" tIns="7719" rIns="0" bIns="0" rtlCol="0">
            <a:spAutoFit/>
          </a:bodyPr>
          <a:lstStyle/>
          <a:p>
            <a:pPr marL="8125">
              <a:spcBef>
                <a:spcPts val="61"/>
              </a:spcBef>
            </a:pPr>
            <a:r>
              <a:rPr lang="ru-RU" sz="1400" dirty="0">
                <a:solidFill>
                  <a:srgbClr val="682F8D"/>
                </a:solidFill>
                <a:latin typeface="Montserrat"/>
                <a:cs typeface="Montserrat"/>
              </a:rPr>
              <a:t>Всего 384 программы реализуется из них: 8 программ туристско-краеведческой направленности, а по туризму 2 программы. </a:t>
            </a:r>
          </a:p>
        </p:txBody>
      </p:sp>
    </p:spTree>
    <p:extLst>
      <p:ext uri="{BB962C8B-B14F-4D97-AF65-F5344CB8AC3E}">
        <p14:creationId xmlns:p14="http://schemas.microsoft.com/office/powerpoint/2010/main" val="42059709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308770" y="2266203"/>
            <a:ext cx="110124" cy="110124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7" name="object 7"/>
          <p:cNvSpPr txBox="1"/>
          <p:nvPr/>
        </p:nvSpPr>
        <p:spPr>
          <a:xfrm>
            <a:off x="1763728" y="2194438"/>
            <a:ext cx="3327024" cy="558971"/>
          </a:xfrm>
          <a:prstGeom prst="rect">
            <a:avLst/>
          </a:prstGeom>
        </p:spPr>
        <p:txBody>
          <a:bodyPr vert="horz" wrap="square" lIns="0" tIns="7719" rIns="0" bIns="0" rtlCol="0">
            <a:spAutoFit/>
          </a:bodyPr>
          <a:lstStyle/>
          <a:p>
            <a:pPr marL="8125">
              <a:spcBef>
                <a:spcPts val="61"/>
              </a:spcBef>
            </a:pPr>
            <a:r>
              <a:rPr lang="ru-RU" sz="1791" spc="-3" dirty="0">
                <a:solidFill>
                  <a:srgbClr val="682F8D"/>
                </a:solidFill>
                <a:latin typeface="Montserrat"/>
                <a:cs typeface="Montserrat"/>
              </a:rPr>
              <a:t>Реализация сетевых программ</a:t>
            </a:r>
            <a:endParaRPr sz="1791" dirty="0">
              <a:solidFill>
                <a:srgbClr val="682F8D"/>
              </a:solidFill>
              <a:latin typeface="Montserrat"/>
              <a:cs typeface="Montserrat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454945" y="305305"/>
            <a:ext cx="136366" cy="556603"/>
          </a:xfrm>
          <a:custGeom>
            <a:avLst/>
            <a:gdLst/>
            <a:ahLst/>
            <a:cxnLst/>
            <a:rect l="l" t="t" r="r" b="b"/>
            <a:pathLst>
              <a:path h="869950">
                <a:moveTo>
                  <a:pt x="0" y="0"/>
                </a:moveTo>
                <a:lnTo>
                  <a:pt x="0" y="869847"/>
                </a:lnTo>
              </a:path>
            </a:pathLst>
          </a:custGeom>
          <a:ln w="17999">
            <a:solidFill>
              <a:srgbClr val="682F8D"/>
            </a:solidFill>
          </a:ln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14" name="object 14"/>
          <p:cNvSpPr txBox="1"/>
          <p:nvPr/>
        </p:nvSpPr>
        <p:spPr>
          <a:xfrm>
            <a:off x="481201" y="164006"/>
            <a:ext cx="937693" cy="839202"/>
          </a:xfrm>
          <a:prstGeom prst="rect">
            <a:avLst/>
          </a:prstGeom>
        </p:spPr>
        <p:txBody>
          <a:bodyPr vert="horz" wrap="square" lIns="0" tIns="8126" rIns="0" bIns="0" rtlCol="0">
            <a:spAutoFit/>
          </a:bodyPr>
          <a:lstStyle/>
          <a:p>
            <a:pPr marL="8125">
              <a:spcBef>
                <a:spcPts val="64"/>
              </a:spcBef>
            </a:pPr>
            <a:r>
              <a:rPr sz="5400" dirty="0">
                <a:solidFill>
                  <a:srgbClr val="682F8D"/>
                </a:solidFill>
                <a:latin typeface="Montserrat Light"/>
                <a:cs typeface="Montserrat Light"/>
              </a:rPr>
              <a:t>0</a:t>
            </a:r>
            <a:r>
              <a:rPr lang="ru-RU" sz="5400" dirty="0">
                <a:solidFill>
                  <a:srgbClr val="682F8D"/>
                </a:solidFill>
                <a:latin typeface="Montserrat Light"/>
                <a:cs typeface="Montserrat Light"/>
              </a:rPr>
              <a:t>4</a:t>
            </a:r>
            <a:endParaRPr sz="5400" dirty="0">
              <a:solidFill>
                <a:srgbClr val="682F8D"/>
              </a:solidFill>
              <a:latin typeface="Montserrat Light"/>
              <a:cs typeface="Montserrat Ligh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702182" y="331743"/>
            <a:ext cx="7925395" cy="503726"/>
          </a:xfrm>
          <a:prstGeom prst="rect">
            <a:avLst/>
          </a:prstGeom>
        </p:spPr>
        <p:txBody>
          <a:bodyPr vert="horz" wrap="square" lIns="0" tIns="8126" rIns="0" bIns="0" rtlCol="0">
            <a:spAutoFit/>
          </a:bodyPr>
          <a:lstStyle/>
          <a:p>
            <a:pPr marL="8125" marR="3250">
              <a:lnSpc>
                <a:spcPct val="114900"/>
              </a:lnSpc>
              <a:spcBef>
                <a:spcPts val="64"/>
              </a:spcBef>
            </a:pPr>
            <a:r>
              <a:rPr lang="ru-RU" sz="1400" spc="-6" dirty="0">
                <a:solidFill>
                  <a:srgbClr val="682F8D"/>
                </a:solidFill>
                <a:latin typeface="Montserrat"/>
                <a:cs typeface="Montserrat"/>
              </a:rPr>
              <a:t>Какие направления деятельности МОЦ считаются наиболее перспективными</a:t>
            </a:r>
            <a:r>
              <a:rPr lang="ru-RU" sz="1400" spc="-6" dirty="0">
                <a:solidFill>
                  <a:srgbClr val="7030A0"/>
                </a:solidFill>
                <a:latin typeface="Montserrat"/>
                <a:cs typeface="Montserrat"/>
              </a:rPr>
              <a:t>? Какие из них могут стать ближайшей перспективой для роста и развития? Почему?</a:t>
            </a:r>
            <a:endParaRPr sz="1400" dirty="0">
              <a:solidFill>
                <a:srgbClr val="FF0000"/>
              </a:solidFill>
              <a:latin typeface="Montserrat"/>
              <a:cs typeface="Montserra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91311" y="3325976"/>
            <a:ext cx="332701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125">
              <a:spcBef>
                <a:spcPts val="61"/>
              </a:spcBef>
            </a:pPr>
            <a:r>
              <a:rPr lang="ru-RU" spc="-3" dirty="0">
                <a:solidFill>
                  <a:srgbClr val="682F8D"/>
                </a:solidFill>
                <a:latin typeface="Montserrat"/>
                <a:cs typeface="Montserrat"/>
              </a:rPr>
              <a:t>Организация работы с представителями реального сектора экономики</a:t>
            </a:r>
            <a:endParaRPr lang="ru-RU" dirty="0">
              <a:solidFill>
                <a:srgbClr val="682F8D"/>
              </a:solidFill>
              <a:latin typeface="Montserrat"/>
              <a:cs typeface="Montserrat"/>
            </a:endParaRPr>
          </a:p>
        </p:txBody>
      </p:sp>
      <p:sp>
        <p:nvSpPr>
          <p:cNvPr id="16" name="object 3"/>
          <p:cNvSpPr/>
          <p:nvPr/>
        </p:nvSpPr>
        <p:spPr>
          <a:xfrm>
            <a:off x="7756462" y="2266203"/>
            <a:ext cx="110124" cy="110124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sp>
        <p:nvSpPr>
          <p:cNvPr id="25" name="object 2"/>
          <p:cNvSpPr txBox="1"/>
          <p:nvPr/>
        </p:nvSpPr>
        <p:spPr>
          <a:xfrm>
            <a:off x="8037755" y="2124511"/>
            <a:ext cx="3488216" cy="1337517"/>
          </a:xfrm>
          <a:prstGeom prst="rect">
            <a:avLst/>
          </a:prstGeom>
        </p:spPr>
        <p:txBody>
          <a:bodyPr vert="horz" wrap="square" lIns="0" tIns="7719" rIns="0" bIns="0" rtlCol="0">
            <a:spAutoFit/>
          </a:bodyPr>
          <a:lstStyle/>
          <a:p>
            <a:pPr marL="8125">
              <a:spcBef>
                <a:spcPts val="61"/>
              </a:spcBef>
            </a:pPr>
            <a:r>
              <a:rPr lang="ru-RU" sz="1100" spc="-3" dirty="0">
                <a:solidFill>
                  <a:srgbClr val="682F8D"/>
                </a:solidFill>
                <a:latin typeface="Montserrat"/>
                <a:cs typeface="Montserrat"/>
              </a:rPr>
              <a:t>- Будет увеличен охват детей по программам между центрами «Точек роста»</a:t>
            </a:r>
          </a:p>
          <a:p>
            <a:pPr marL="8125">
              <a:spcBef>
                <a:spcPts val="61"/>
              </a:spcBef>
            </a:pPr>
            <a:r>
              <a:rPr lang="ru-RU" sz="1100" spc="-3" dirty="0">
                <a:solidFill>
                  <a:srgbClr val="682F8D"/>
                </a:solidFill>
                <a:latin typeface="Montserrat"/>
                <a:cs typeface="Montserrat"/>
              </a:rPr>
              <a:t>- Решена проблема с дефицитом педагогических кадров.</a:t>
            </a:r>
          </a:p>
          <a:p>
            <a:pPr marL="8125">
              <a:spcBef>
                <a:spcPts val="61"/>
              </a:spcBef>
            </a:pPr>
            <a:r>
              <a:rPr lang="ru-RU" sz="1100" spc="-3" dirty="0">
                <a:solidFill>
                  <a:srgbClr val="682F8D"/>
                </a:solidFill>
                <a:latin typeface="Montserrat"/>
                <a:cs typeface="Montserrat"/>
              </a:rPr>
              <a:t>- Развитие профессионального мастерства и компетенции педагогических кадров.</a:t>
            </a:r>
          </a:p>
          <a:p>
            <a:pPr marL="8125">
              <a:spcBef>
                <a:spcPts val="61"/>
              </a:spcBef>
            </a:pPr>
            <a:endParaRPr sz="1791" dirty="0">
              <a:solidFill>
                <a:srgbClr val="682F8D"/>
              </a:solidFill>
              <a:latin typeface="Montserrat"/>
              <a:cs typeface="Montserrat"/>
            </a:endParaRPr>
          </a:p>
        </p:txBody>
      </p:sp>
      <p:sp>
        <p:nvSpPr>
          <p:cNvPr id="27" name="object 2"/>
          <p:cNvSpPr txBox="1"/>
          <p:nvPr/>
        </p:nvSpPr>
        <p:spPr>
          <a:xfrm>
            <a:off x="8037755" y="3429000"/>
            <a:ext cx="3488216" cy="515626"/>
          </a:xfrm>
          <a:prstGeom prst="rect">
            <a:avLst/>
          </a:prstGeom>
        </p:spPr>
        <p:txBody>
          <a:bodyPr vert="horz" wrap="square" lIns="0" tIns="7719" rIns="0" bIns="0" rtlCol="0">
            <a:spAutoFit/>
          </a:bodyPr>
          <a:lstStyle/>
          <a:p>
            <a:pPr marL="8125">
              <a:spcBef>
                <a:spcPts val="61"/>
              </a:spcBef>
            </a:pPr>
            <a:r>
              <a:rPr lang="ru-RU" sz="1100" spc="-3" dirty="0">
                <a:solidFill>
                  <a:srgbClr val="682F8D"/>
                </a:solidFill>
                <a:latin typeface="Montserrat"/>
                <a:cs typeface="Montserrat"/>
              </a:rPr>
              <a:t>Будет увеличена перспектива для роста и развития детей в рамках единой модели профориентационной деятельности.</a:t>
            </a:r>
            <a:endParaRPr sz="1100" dirty="0">
              <a:solidFill>
                <a:srgbClr val="682F8D"/>
              </a:solidFill>
              <a:latin typeface="Montserrat"/>
              <a:cs typeface="Montserrat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E86E2F9-66F2-390B-D1CD-C3C18673CA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5207" y="3440545"/>
            <a:ext cx="109738" cy="109738"/>
          </a:xfrm>
          <a:prstGeom prst="rect">
            <a:avLst/>
          </a:prstGeom>
        </p:spPr>
      </p:pic>
      <p:sp>
        <p:nvSpPr>
          <p:cNvPr id="4" name="object 3">
            <a:extLst>
              <a:ext uri="{FF2B5EF4-FFF2-40B4-BE49-F238E27FC236}">
                <a16:creationId xmlns:a16="http://schemas.microsoft.com/office/drawing/2014/main" id="{3143C66E-8705-3668-4C81-3F1E46DB54DA}"/>
              </a:ext>
            </a:extLst>
          </p:cNvPr>
          <p:cNvSpPr/>
          <p:nvPr/>
        </p:nvSpPr>
        <p:spPr>
          <a:xfrm>
            <a:off x="7756462" y="3462028"/>
            <a:ext cx="110124" cy="110124"/>
          </a:xfrm>
          <a:prstGeom prst="rect">
            <a:avLst/>
          </a:prstGeom>
          <a:solidFill>
            <a:srgbClr val="682F8D"/>
          </a:solidFill>
        </p:spPr>
        <p:txBody>
          <a:bodyPr wrap="square" lIns="0" tIns="0" rIns="0" bIns="0" rtlCol="0"/>
          <a:lstStyle/>
          <a:p>
            <a:endParaRPr sz="1152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7603CE7-99E4-8B1D-55F4-80D10D9EA07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0416" y="3944627"/>
            <a:ext cx="3243188" cy="1634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874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1333666" y="701071"/>
            <a:ext cx="9358279" cy="325837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10000"/>
              </a:lnSpc>
            </a:pPr>
            <a:br>
              <a:rPr lang="ru-RU" sz="1200" b="1" dirty="0"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Montserrat" panose="00000500000000000000" pitchFamily="50" charset="-52"/>
              </a:rPr>
            </a:br>
            <a:br>
              <a:rPr lang="ru-RU" sz="2000" b="1" dirty="0"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Montserrat" panose="00000500000000000000" pitchFamily="50" charset="-52"/>
              </a:rPr>
            </a:br>
            <a:br>
              <a:rPr lang="ru-RU" sz="2000" b="1" dirty="0"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Montserrat" panose="00000500000000000000" pitchFamily="50" charset="-52"/>
              </a:rPr>
            </a:br>
            <a:r>
              <a:rPr lang="ru-RU" sz="4200" i="1" dirty="0"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Montserrat" panose="00000500000000000000" pitchFamily="50" charset="-52"/>
                <a:cs typeface="Calibri" panose="020F0502020204030204" pitchFamily="34" charset="0"/>
              </a:rPr>
              <a:t> </a:t>
            </a:r>
            <a:br>
              <a:rPr lang="ru-RU" sz="4500" dirty="0"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Montserrat" panose="00000500000000000000" pitchFamily="50" charset="-52"/>
                <a:cs typeface="Calibri" panose="020F0502020204030204" pitchFamily="34" charset="0"/>
              </a:rPr>
            </a:br>
            <a:r>
              <a:rPr lang="ru-RU" sz="5100" b="1" dirty="0">
                <a:solidFill>
                  <a:srgbClr val="7030A0"/>
                </a:solidFill>
                <a:latin typeface="Montserrat" panose="00000500000000000000" pitchFamily="50" charset="-52"/>
              </a:rPr>
              <a:t>Спасибо за внимание</a:t>
            </a:r>
            <a:endParaRPr lang="ru-RU" sz="3200" b="1" dirty="0">
              <a:solidFill>
                <a:srgbClr val="7030A0"/>
              </a:solidFill>
              <a:latin typeface="Montserrat" panose="00000500000000000000" pitchFamily="50" charset="-52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27F9E24-9E30-4D5C-BBC2-A1D93BDF82D9}"/>
              </a:ext>
            </a:extLst>
          </p:cNvPr>
          <p:cNvSpPr/>
          <p:nvPr/>
        </p:nvSpPr>
        <p:spPr>
          <a:xfrm>
            <a:off x="5811404" y="4970941"/>
            <a:ext cx="5794130" cy="17050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>
                <a:solidFill>
                  <a:srgbClr val="7030A0"/>
                </a:solidFill>
                <a:latin typeface="Montserrat"/>
                <a:ea typeface="+mj-ea"/>
                <a:cs typeface="+mj-cs"/>
              </a:rPr>
              <a:t>Фамилия </a:t>
            </a:r>
            <a:br>
              <a:rPr lang="en-US" sz="1600" b="1" dirty="0">
                <a:solidFill>
                  <a:srgbClr val="7030A0"/>
                </a:solidFill>
                <a:latin typeface="Montserrat"/>
                <a:ea typeface="+mj-ea"/>
                <a:cs typeface="+mj-cs"/>
              </a:rPr>
            </a:br>
            <a:r>
              <a:rPr lang="ru-RU" sz="1600" b="1" dirty="0">
                <a:solidFill>
                  <a:srgbClr val="7030A0"/>
                </a:solidFill>
                <a:latin typeface="Montserrat"/>
                <a:ea typeface="+mj-ea"/>
                <a:cs typeface="+mj-cs"/>
              </a:rPr>
              <a:t>Екатерина Владимировна Привалова,</a:t>
            </a:r>
            <a:br>
              <a:rPr lang="ru-RU" sz="1600" b="1" dirty="0">
                <a:solidFill>
                  <a:srgbClr val="7030A0"/>
                </a:solidFill>
                <a:latin typeface="Montserrat"/>
                <a:ea typeface="+mj-ea"/>
                <a:cs typeface="+mj-cs"/>
              </a:rPr>
            </a:br>
            <a:r>
              <a:rPr lang="ru-RU" sz="1200" dirty="0">
                <a:solidFill>
                  <a:srgbClr val="7030A0"/>
                </a:solidFill>
                <a:latin typeface="Montserrat"/>
                <a:ea typeface="+mj-ea"/>
                <a:cs typeface="+mj-cs"/>
              </a:rPr>
              <a:t>Руководитель МОЦ</a:t>
            </a:r>
          </a:p>
          <a:p>
            <a:endParaRPr lang="ru-RU" sz="1600" b="1" dirty="0">
              <a:solidFill>
                <a:srgbClr val="7030A0"/>
              </a:solidFill>
              <a:latin typeface="Montserrat"/>
              <a:ea typeface="+mj-ea"/>
              <a:cs typeface="+mj-cs"/>
            </a:endParaRPr>
          </a:p>
          <a:p>
            <a:r>
              <a:rPr lang="ru-RU" sz="1600" dirty="0">
                <a:solidFill>
                  <a:srgbClr val="7030A0"/>
                </a:solidFill>
                <a:latin typeface="Montserrat"/>
                <a:ea typeface="+mj-ea"/>
                <a:cs typeface="+mj-cs"/>
              </a:rPr>
              <a:t>89506494258</a:t>
            </a:r>
            <a:endParaRPr lang="en-US" sz="1600" dirty="0">
              <a:solidFill>
                <a:srgbClr val="7030A0"/>
              </a:solidFill>
              <a:latin typeface="Montserrat"/>
              <a:ea typeface="+mj-ea"/>
              <a:cs typeface="+mj-cs"/>
            </a:endParaRPr>
          </a:p>
          <a:p>
            <a:r>
              <a:rPr lang="en-US" sz="1600" dirty="0">
                <a:solidFill>
                  <a:srgbClr val="7030A0"/>
                </a:solidFill>
                <a:latin typeface="Montserrat"/>
                <a:ea typeface="+mj-ea"/>
                <a:cs typeface="+mj-cs"/>
              </a:rPr>
              <a:t>crim_privalova@mail.ru</a:t>
            </a:r>
            <a:endParaRPr lang="ru-RU" sz="1600" dirty="0">
              <a:solidFill>
                <a:srgbClr val="7030A0"/>
              </a:solidFill>
              <a:latin typeface="Montserrat"/>
              <a:ea typeface="+mj-ea"/>
              <a:cs typeface="+mj-cs"/>
            </a:endParaRPr>
          </a:p>
          <a:p>
            <a:endParaRPr lang="ru-RU" sz="1600" dirty="0">
              <a:solidFill>
                <a:srgbClr val="7030A0"/>
              </a:solidFill>
              <a:latin typeface="Montserra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618371656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3932</TotalTime>
  <Words>469</Words>
  <Application>Microsoft Office PowerPoint</Application>
  <PresentationFormat>Широкоэкранный</PresentationFormat>
  <Paragraphs>57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Montserrat</vt:lpstr>
      <vt:lpstr>Montserrat Light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 Николаевна Юровская</dc:creator>
  <cp:lastModifiedBy>Пользователь</cp:lastModifiedBy>
  <cp:revision>267</cp:revision>
  <cp:lastPrinted>2023-12-04T04:28:10Z</cp:lastPrinted>
  <dcterms:created xsi:type="dcterms:W3CDTF">2021-06-04T06:08:56Z</dcterms:created>
  <dcterms:modified xsi:type="dcterms:W3CDTF">2024-04-08T06:08:34Z</dcterms:modified>
</cp:coreProperties>
</file>