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1" r:id="rId3"/>
    <p:sldId id="321" r:id="rId4"/>
    <p:sldId id="322" r:id="rId5"/>
    <p:sldId id="310" r:id="rId6"/>
    <p:sldId id="323" r:id="rId7"/>
    <p:sldId id="32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99FF"/>
    <a:srgbClr val="CC66FF"/>
    <a:srgbClr val="9900CC"/>
    <a:srgbClr val="521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C29-4748-4CC2-B1B2-FD46EB026A9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AEA9-AA83-44F0-9D1F-9A021E7BC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8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9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3765-DE17-40BF-9DF3-B6E49C3BD9F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Отчет муниципального опорного центра </a:t>
            </a:r>
          </a:p>
          <a:p>
            <a:pPr algn="ctr">
              <a:lnSpc>
                <a:spcPct val="110000"/>
              </a:lnSpc>
            </a:pP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городского округа Краснотурьинск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7F9E24-9E30-4D5C-BBC2-A1D93BDF82D9}"/>
              </a:ext>
            </a:extLst>
          </p:cNvPr>
          <p:cNvSpPr/>
          <p:nvPr/>
        </p:nvSpPr>
        <p:spPr>
          <a:xfrm>
            <a:off x="5811404" y="4970941"/>
            <a:ext cx="5794130" cy="170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</a:t>
            </a:r>
            <a:br>
              <a:rPr lang="en-US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</a:br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Екатерина Владимировна Привалова,</a:t>
            </a:r>
            <a:b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</a:br>
            <a:r>
              <a:rPr lang="ru-RU" sz="12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Руководитель МОЦ</a:t>
            </a:r>
          </a:p>
          <a:p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89506494258</a:t>
            </a:r>
            <a:endParaRPr lang="en-US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en-US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crim_privalova@mail.ru</a:t>
            </a:r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3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20891" y="154912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7" name="object 7"/>
          <p:cNvSpPr txBox="1"/>
          <p:nvPr/>
        </p:nvSpPr>
        <p:spPr>
          <a:xfrm>
            <a:off x="1655587" y="2042565"/>
            <a:ext cx="3327024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C00000"/>
                </a:solidFill>
                <a:latin typeface="Montserrat"/>
                <a:cs typeface="Montserrat"/>
              </a:rPr>
              <a:t>8999 </a:t>
            </a: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Количество детей в возрасте от 5 до 18 лет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5587" y="2794233"/>
            <a:ext cx="3750291" cy="1398560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C00000"/>
                </a:solidFill>
                <a:latin typeface="Montserrat"/>
                <a:cs typeface="Montserrat"/>
              </a:rPr>
              <a:t>7385</a:t>
            </a:r>
          </a:p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C00000"/>
                </a:solidFill>
                <a:latin typeface="Montserrat"/>
                <a:cs typeface="Montserrat"/>
              </a:rPr>
              <a:t> </a:t>
            </a: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Количество детей </a:t>
            </a:r>
            <a:b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в возрасте от 5 до 18 лет, охваченных дополнительным образованием</a:t>
            </a:r>
            <a:endParaRPr lang="ru-RU"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3544" y="2883044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en-US" sz="5400" dirty="0">
                <a:solidFill>
                  <a:srgbClr val="682F8D"/>
                </a:solidFill>
                <a:latin typeface="Montserrat Light"/>
                <a:cs typeface="Montserrat Light"/>
              </a:rPr>
              <a:t>1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5587" y="490516"/>
            <a:ext cx="7925395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spc="-6" dirty="0">
                <a:solidFill>
                  <a:srgbClr val="682F8D"/>
                </a:solidFill>
                <a:latin typeface="Montserrat"/>
                <a:cs typeface="Montserrat"/>
              </a:rPr>
              <a:t>Статистическая информация</a:t>
            </a:r>
            <a:endParaRPr sz="1400" dirty="0">
              <a:solidFill>
                <a:srgbClr val="FF0000"/>
              </a:solidFill>
              <a:latin typeface="Montserrat"/>
              <a:cs typeface="Montserrat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685884" y="1483594"/>
            <a:ext cx="3750291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FF0000"/>
                </a:solidFill>
                <a:latin typeface="Montserrat"/>
                <a:cs typeface="Montserrat"/>
              </a:rPr>
              <a:t>11721 </a:t>
            </a: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Количество детей </a:t>
            </a:r>
            <a:b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20894" y="4699319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7536214" y="154912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7543723" y="2424395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5" name="object 2"/>
          <p:cNvSpPr txBox="1"/>
          <p:nvPr/>
        </p:nvSpPr>
        <p:spPr>
          <a:xfrm>
            <a:off x="8136287" y="2322050"/>
            <a:ext cx="3488216" cy="268288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200" spc="-3" dirty="0">
                <a:solidFill>
                  <a:srgbClr val="C00000"/>
                </a:solidFill>
                <a:latin typeface="Montserrat"/>
                <a:cs typeface="Montserrat"/>
              </a:rPr>
              <a:t>384 </a:t>
            </a: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программы реализуются из них:</a:t>
            </a:r>
          </a:p>
          <a:p>
            <a:pPr marL="8125">
              <a:spcBef>
                <a:spcPts val="61"/>
              </a:spcBef>
            </a:pP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- Социально-гуманитарной направленности </a:t>
            </a:r>
            <a:r>
              <a:rPr lang="ru-RU" sz="1200" spc="-3" dirty="0">
                <a:solidFill>
                  <a:srgbClr val="C00000"/>
                </a:solidFill>
                <a:latin typeface="Montserrat"/>
                <a:cs typeface="Montserrat"/>
              </a:rPr>
              <a:t>88</a:t>
            </a: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- Естественнонаучной направленности </a:t>
            </a:r>
            <a:r>
              <a:rPr lang="ru-RU" sz="1200" spc="-3" dirty="0">
                <a:solidFill>
                  <a:srgbClr val="C00000"/>
                </a:solidFill>
                <a:latin typeface="Montserrat"/>
                <a:cs typeface="Montserrat"/>
              </a:rPr>
              <a:t>56</a:t>
            </a: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- Художественной направленности </a:t>
            </a:r>
            <a:r>
              <a:rPr lang="ru-RU" sz="1200" spc="-3" dirty="0">
                <a:solidFill>
                  <a:srgbClr val="C00000"/>
                </a:solidFill>
                <a:latin typeface="Montserrat"/>
                <a:cs typeface="Montserrat"/>
              </a:rPr>
              <a:t>83</a:t>
            </a: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программы;</a:t>
            </a:r>
          </a:p>
          <a:p>
            <a:pPr marL="8125">
              <a:spcBef>
                <a:spcPts val="61"/>
              </a:spcBef>
            </a:pP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- Физкультурно-спортивной направленности </a:t>
            </a:r>
            <a:r>
              <a:rPr lang="ru-RU" sz="1200" spc="-3" dirty="0">
                <a:solidFill>
                  <a:srgbClr val="C00000"/>
                </a:solidFill>
                <a:latin typeface="Montserrat"/>
                <a:cs typeface="Montserrat"/>
              </a:rPr>
              <a:t>68</a:t>
            </a: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- Туристско-краеведческой направленности </a:t>
            </a:r>
            <a:r>
              <a:rPr lang="ru-RU" sz="1200" spc="-3" dirty="0">
                <a:solidFill>
                  <a:srgbClr val="C00000"/>
                </a:solidFill>
                <a:latin typeface="Montserrat"/>
                <a:cs typeface="Montserrat"/>
              </a:rPr>
              <a:t>8</a:t>
            </a: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- Технической направленности </a:t>
            </a:r>
            <a:r>
              <a:rPr lang="ru-RU" sz="1200" spc="-3" dirty="0">
                <a:solidFill>
                  <a:srgbClr val="C00000"/>
                </a:solidFill>
                <a:latin typeface="Montserrat"/>
                <a:cs typeface="Montserrat"/>
              </a:rPr>
              <a:t>81</a:t>
            </a: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программа.</a:t>
            </a:r>
          </a:p>
          <a:p>
            <a:pPr marL="8125">
              <a:spcBef>
                <a:spcPts val="61"/>
              </a:spcBef>
            </a:pPr>
            <a:endParaRPr sz="1200" dirty="0">
              <a:solidFill>
                <a:srgbClr val="7030A0"/>
              </a:solidFill>
              <a:latin typeface="Montserrat"/>
              <a:cs typeface="Montserrat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8210177" y="1389674"/>
            <a:ext cx="3750291" cy="834559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C00000"/>
                </a:solidFill>
                <a:latin typeface="Montserrat"/>
                <a:cs typeface="Montserrat"/>
              </a:rPr>
              <a:t>35 </a:t>
            </a: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 организаций имеющих лицензию на дополнительное образование</a:t>
            </a:r>
            <a:endParaRPr lang="ru-RU"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5260" y="4574248"/>
            <a:ext cx="4093193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C00000"/>
                </a:solidFill>
                <a:latin typeface="Montserrat"/>
                <a:cs typeface="Montserrat"/>
              </a:rPr>
              <a:t>82,06</a:t>
            </a:r>
            <a:r>
              <a:rPr lang="ru-RU" sz="1800" spc="-3" dirty="0">
                <a:solidFill>
                  <a:srgbClr val="C00000"/>
                </a:solidFill>
                <a:latin typeface="Montserrat"/>
                <a:cs typeface="Montserrat"/>
              </a:rPr>
              <a:t>% </a:t>
            </a:r>
          </a:p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Доля детей в возрасте от 5 до 18 лет, охваченных дополнительным образованием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7A1E3184-3FC5-9650-C143-1F969E6E08B2}"/>
              </a:ext>
            </a:extLst>
          </p:cNvPr>
          <p:cNvSpPr/>
          <p:nvPr/>
        </p:nvSpPr>
        <p:spPr>
          <a:xfrm>
            <a:off x="1330798" y="2125991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</p:spTree>
    <p:extLst>
      <p:ext uri="{BB962C8B-B14F-4D97-AF65-F5344CB8AC3E}">
        <p14:creationId xmlns:p14="http://schemas.microsoft.com/office/powerpoint/2010/main" val="25947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9" name="object 9"/>
          <p:cNvSpPr txBox="1"/>
          <p:nvPr/>
        </p:nvSpPr>
        <p:spPr>
          <a:xfrm>
            <a:off x="1867994" y="3016318"/>
            <a:ext cx="3327024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работы с детьми ОВЗ и ТЖС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27978" y="3161490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7925395" cy="48615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spc="-6" dirty="0">
                <a:solidFill>
                  <a:srgbClr val="682F8D"/>
                </a:solidFill>
                <a:latin typeface="Montserrat"/>
                <a:cs typeface="Montserrat"/>
              </a:rPr>
              <a:t>Какие направления деятельности </a:t>
            </a:r>
            <a:r>
              <a:rPr lang="ru-RU" sz="1400" spc="-6" dirty="0">
                <a:solidFill>
                  <a:srgbClr val="7030A0"/>
                </a:solidFill>
                <a:latin typeface="Montserrat"/>
                <a:cs typeface="Montserrat"/>
              </a:rPr>
              <a:t>МОЦ городского округа Краснотурьинск успешно </a:t>
            </a:r>
            <a:r>
              <a:rPr lang="ru-RU" sz="1400" spc="-6" dirty="0">
                <a:solidFill>
                  <a:srgbClr val="682F8D"/>
                </a:solidFill>
                <a:latin typeface="Montserrat"/>
                <a:cs typeface="Montserrat"/>
              </a:rPr>
              <a:t>развивает на своей территории. Что можно назвать лучшими практиками?</a:t>
            </a:r>
            <a:endParaRPr sz="1400" dirty="0">
              <a:solidFill>
                <a:srgbClr val="FF0000"/>
              </a:solidFill>
              <a:latin typeface="Montserrat"/>
              <a:cs typeface="Montserrat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867994" y="2081951"/>
            <a:ext cx="3488216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«Школьных театров»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08770" y="4161908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5" name="Прямоугольник 4"/>
          <p:cNvSpPr/>
          <p:nvPr/>
        </p:nvSpPr>
        <p:spPr>
          <a:xfrm>
            <a:off x="1740621" y="4183084"/>
            <a:ext cx="3327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работы с представителями реального сектора экономики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7756462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 flipH="1">
            <a:off x="7756462" y="300018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7756462" y="449523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8210178" y="2155362"/>
            <a:ext cx="3488216" cy="623348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Всего общеобразовательных организаций 14, из них 9 вошли в реестр «Школьных театров»,. Всего реализуется 15 программ театральной деятельности.</a:t>
            </a:r>
            <a:endParaRPr sz="10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5" name="object 2"/>
          <p:cNvSpPr txBox="1"/>
          <p:nvPr/>
        </p:nvSpPr>
        <p:spPr>
          <a:xfrm>
            <a:off x="8210178" y="2902287"/>
            <a:ext cx="3488216" cy="130302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Всего детей ТЖС 1236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Охваченных дополнительным образованием дети ТЖС - 980. 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Доля детей ТЖС – 79,2%.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Всего детей с ОВЗ 427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Охваченных дополнительным образованием  детей с ОВЗ - 267.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Доля детей с ОВЗ – 62,5%</a:t>
            </a:r>
            <a:endParaRPr sz="10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8188316" y="4289994"/>
            <a:ext cx="3488216" cy="136201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100" spc="-3" dirty="0">
                <a:solidFill>
                  <a:srgbClr val="682F8D"/>
                </a:solidFill>
                <a:latin typeface="Montserrat"/>
                <a:cs typeface="Montserrat"/>
              </a:rPr>
              <a:t>Около 50  программ дополнительного образования, реализуется с привлечением представителей реального сектора экономики. </a:t>
            </a:r>
          </a:p>
          <a:p>
            <a:pPr marL="8125">
              <a:spcBef>
                <a:spcPts val="61"/>
              </a:spcBef>
            </a:pPr>
            <a:r>
              <a:rPr lang="ru-RU" sz="1100" spc="-3" dirty="0">
                <a:solidFill>
                  <a:srgbClr val="682F8D"/>
                </a:solidFill>
                <a:latin typeface="Montserrat"/>
                <a:cs typeface="Montserrat"/>
              </a:rPr>
              <a:t>Реализуются программы «Профориентации» - 90 детей, «Билет в будущее» - 53 ребенка, «Медицинский класс» - 16 человек, в Кванториуме занимается – более 1000 человек.</a:t>
            </a:r>
            <a:endParaRPr sz="11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5606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7" name="object 7"/>
          <p:cNvSpPr txBox="1"/>
          <p:nvPr/>
        </p:nvSpPr>
        <p:spPr>
          <a:xfrm>
            <a:off x="1765417" y="3168206"/>
            <a:ext cx="3327024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дистанционных программ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1703" y="3232638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3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390958"/>
            <a:ext cx="7925395" cy="503726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spc="-6" dirty="0">
                <a:solidFill>
                  <a:srgbClr val="682F8D"/>
                </a:solidFill>
                <a:latin typeface="Montserrat"/>
                <a:cs typeface="Montserrat"/>
              </a:rPr>
              <a:t>Какие направления деятельности </a:t>
            </a:r>
            <a:r>
              <a:rPr lang="ru-RU" sz="1400" spc="-6" dirty="0">
                <a:solidFill>
                  <a:srgbClr val="7030A0"/>
                </a:solidFill>
                <a:latin typeface="Montserrat"/>
                <a:cs typeface="Montserrat"/>
              </a:rPr>
              <a:t>МОЦ городского округа Краснотурьинск</a:t>
            </a:r>
            <a:br>
              <a:rPr lang="ru-RU" sz="1400" spc="-6" dirty="0">
                <a:solidFill>
                  <a:srgbClr val="FF0000"/>
                </a:solidFill>
                <a:latin typeface="Montserrat"/>
                <a:cs typeface="Montserrat"/>
              </a:rPr>
            </a:br>
            <a:r>
              <a:rPr lang="ru-RU" sz="1400" spc="-6" dirty="0">
                <a:solidFill>
                  <a:srgbClr val="682F8D"/>
                </a:solidFill>
                <a:latin typeface="Montserrat"/>
                <a:cs typeface="Montserrat"/>
              </a:rPr>
              <a:t>не реализует/не развивает. Почему они не являются актуальными?</a:t>
            </a:r>
            <a:endParaRPr sz="1400" dirty="0">
              <a:solidFill>
                <a:srgbClr val="FF0000"/>
              </a:solidFill>
              <a:latin typeface="Montserrat"/>
              <a:cs typeface="Montserrat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867994" y="2081951"/>
            <a:ext cx="3488216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сетевых программ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57529" y="4723796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5" name="Прямоугольник 4"/>
          <p:cNvSpPr/>
          <p:nvPr/>
        </p:nvSpPr>
        <p:spPr>
          <a:xfrm>
            <a:off x="1511896" y="4553701"/>
            <a:ext cx="3327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Программы туристско-краеведческой направленности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7756462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7721789" y="323263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7754022" y="472379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8210178" y="2155362"/>
            <a:ext cx="3488216" cy="654125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400" spc="-3" dirty="0">
                <a:solidFill>
                  <a:srgbClr val="682F8D"/>
                </a:solidFill>
                <a:latin typeface="Montserrat"/>
                <a:cs typeface="Montserrat"/>
              </a:rPr>
              <a:t>Планируем реализовать программы сетевой формы в 2024 году на базе Центров «Точки роста»</a:t>
            </a:r>
            <a:endParaRPr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5" name="object 2"/>
          <p:cNvSpPr txBox="1"/>
          <p:nvPr/>
        </p:nvSpPr>
        <p:spPr>
          <a:xfrm>
            <a:off x="8210178" y="3113144"/>
            <a:ext cx="3488216" cy="130045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400" spc="-3" dirty="0">
                <a:solidFill>
                  <a:srgbClr val="682F8D"/>
                </a:solidFill>
                <a:latin typeface="Montserrat"/>
                <a:cs typeface="Montserrat"/>
              </a:rPr>
              <a:t>Разработка данных программ для нашего муниципалитета не актуальна, так как все учреждения: дополнительного, общего и дошкольного образования находятся в шаговой доступности.</a:t>
            </a:r>
            <a:endParaRPr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8210178" y="4621600"/>
            <a:ext cx="3488216" cy="869569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400" dirty="0">
                <a:solidFill>
                  <a:srgbClr val="682F8D"/>
                </a:solidFill>
                <a:latin typeface="Montserrat"/>
                <a:cs typeface="Montserrat"/>
              </a:rPr>
              <a:t>Всего 384 программы реализуется из них: 8 программ туристско-краеведческой направленности, а по туризму 2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420597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7" name="object 7"/>
          <p:cNvSpPr txBox="1"/>
          <p:nvPr/>
        </p:nvSpPr>
        <p:spPr>
          <a:xfrm>
            <a:off x="1763728" y="2194438"/>
            <a:ext cx="3327024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сетевых программ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54945" y="305305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4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2182" y="331743"/>
            <a:ext cx="7925395" cy="503726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spc="-6" dirty="0">
                <a:solidFill>
                  <a:srgbClr val="682F8D"/>
                </a:solidFill>
                <a:latin typeface="Montserrat"/>
                <a:cs typeface="Montserrat"/>
              </a:rPr>
              <a:t>Какие направления деятельности МОЦ считаются наиболее перспективными</a:t>
            </a:r>
            <a:r>
              <a:rPr lang="ru-RU" sz="1400" spc="-6" dirty="0">
                <a:solidFill>
                  <a:srgbClr val="7030A0"/>
                </a:solidFill>
                <a:latin typeface="Montserrat"/>
                <a:cs typeface="Montserrat"/>
              </a:rPr>
              <a:t>? Какие из них могут стать ближайшей перспективой для роста и развития? Почему?</a:t>
            </a:r>
            <a:endParaRPr sz="1400" dirty="0">
              <a:solidFill>
                <a:srgbClr val="FF0000"/>
              </a:solidFill>
              <a:latin typeface="Montserrat"/>
              <a:cs typeface="Montserra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1311" y="3325976"/>
            <a:ext cx="3327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работы с представителями реального сектора экономики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7756462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5" name="object 2"/>
          <p:cNvSpPr txBox="1"/>
          <p:nvPr/>
        </p:nvSpPr>
        <p:spPr>
          <a:xfrm>
            <a:off x="8037755" y="2124511"/>
            <a:ext cx="3488216" cy="133751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100" spc="-3" dirty="0">
                <a:solidFill>
                  <a:srgbClr val="682F8D"/>
                </a:solidFill>
                <a:latin typeface="Montserrat"/>
                <a:cs typeface="Montserrat"/>
              </a:rPr>
              <a:t>- Будет увеличен охват детей по программам между центрами «Точек роста»</a:t>
            </a:r>
          </a:p>
          <a:p>
            <a:pPr marL="8125">
              <a:spcBef>
                <a:spcPts val="61"/>
              </a:spcBef>
            </a:pPr>
            <a:r>
              <a:rPr lang="ru-RU" sz="1100" spc="-3" dirty="0">
                <a:solidFill>
                  <a:srgbClr val="682F8D"/>
                </a:solidFill>
                <a:latin typeface="Montserrat"/>
                <a:cs typeface="Montserrat"/>
              </a:rPr>
              <a:t>- Решена проблема с дефицитом педагогических кадров.</a:t>
            </a:r>
          </a:p>
          <a:p>
            <a:pPr marL="8125">
              <a:spcBef>
                <a:spcPts val="61"/>
              </a:spcBef>
            </a:pPr>
            <a:r>
              <a:rPr lang="ru-RU" sz="1100" spc="-3" dirty="0">
                <a:solidFill>
                  <a:srgbClr val="682F8D"/>
                </a:solidFill>
                <a:latin typeface="Montserrat"/>
                <a:cs typeface="Montserrat"/>
              </a:rPr>
              <a:t>- Развитие профессионального мастерства и компетенции педагогических кадров.</a:t>
            </a:r>
          </a:p>
          <a:p>
            <a:pPr marL="8125">
              <a:spcBef>
                <a:spcPts val="61"/>
              </a:spcBef>
            </a:pP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8037755" y="3429000"/>
            <a:ext cx="3488216" cy="51562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100" spc="-3" dirty="0">
                <a:solidFill>
                  <a:srgbClr val="682F8D"/>
                </a:solidFill>
                <a:latin typeface="Montserrat"/>
                <a:cs typeface="Montserrat"/>
              </a:rPr>
              <a:t>Будет увеличена перспектива для роста и развития детей в рамках единой модели профориентационной деятельности.</a:t>
            </a:r>
            <a:endParaRPr sz="11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86E2F9-66F2-390B-D1CD-C3C18673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07" y="3440545"/>
            <a:ext cx="109738" cy="10973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3143C66E-8705-3668-4C81-3F1E46DB54DA}"/>
              </a:ext>
            </a:extLst>
          </p:cNvPr>
          <p:cNvSpPr/>
          <p:nvPr/>
        </p:nvSpPr>
        <p:spPr>
          <a:xfrm>
            <a:off x="7756462" y="346202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603CE7-99E4-8B1D-55F4-80D10D9EA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16" y="3944627"/>
            <a:ext cx="3243188" cy="16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Спасибо за внимание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7F9E24-9E30-4D5C-BBC2-A1D93BDF82D9}"/>
              </a:ext>
            </a:extLst>
          </p:cNvPr>
          <p:cNvSpPr/>
          <p:nvPr/>
        </p:nvSpPr>
        <p:spPr>
          <a:xfrm>
            <a:off x="5811404" y="4970941"/>
            <a:ext cx="5794130" cy="170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Фамилия </a:t>
            </a:r>
            <a:br>
              <a:rPr lang="en-US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</a:br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Екатерина Владимировна Привалова,</a:t>
            </a:r>
            <a:b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</a:br>
            <a:r>
              <a:rPr lang="ru-RU" sz="12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Руководитель МОЦ</a:t>
            </a:r>
          </a:p>
          <a:p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89506494258</a:t>
            </a:r>
            <a:endParaRPr lang="en-US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en-US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crim_privalova@mail.ru</a:t>
            </a:r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837165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469</Words>
  <Application>Microsoft Office PowerPoint</Application>
  <PresentationFormat>Широкоэкранный</PresentationFormat>
  <Paragraphs>57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Пользователь</cp:lastModifiedBy>
  <cp:revision>267</cp:revision>
  <cp:lastPrinted>2023-12-04T04:28:10Z</cp:lastPrinted>
  <dcterms:created xsi:type="dcterms:W3CDTF">2021-06-04T06:08:56Z</dcterms:created>
  <dcterms:modified xsi:type="dcterms:W3CDTF">2024-04-08T06:08:34Z</dcterms:modified>
</cp:coreProperties>
</file>