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5B6-4D55-AFA1-20D0C7C796E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C5B6-4D55-AFA1-20D0C7C796E2}"/>
              </c:ext>
            </c:extLst>
          </c:dPt>
          <c:dLbls>
            <c:dLbl>
              <c:idx val="0"/>
              <c:layout>
                <c:manualLayout>
                  <c:x val="0.14704838639440138"/>
                  <c:y val="-1.54389049593263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066959698542824E-2"/>
                      <c:h val="0.113724183968362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5B6-4D55-AFA1-20D0C7C796E2}"/>
                </c:ext>
              </c:extLst>
            </c:dLbl>
            <c:dLbl>
              <c:idx val="1"/>
              <c:layout>
                <c:manualLayout>
                  <c:x val="1.9309880647389289E-2"/>
                  <c:y val="-4.68887761697984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529482780825565E-2"/>
                      <c:h val="8.72939188220695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5B6-4D55-AFA1-20D0C7C796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0.94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B6-4D55-AFA1-20D0C7C796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1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Да, в некоторых мероприятиях можно было бы принять участие, если не буду занят(а) на работе</c:v>
                </c:pt>
                <c:pt idx="1">
                  <c:v>Да, было бы интересно участвовать вместе с ребенком в различных проектах и мероприятиях</c:v>
                </c:pt>
                <c:pt idx="2">
                  <c:v>Нет, для этого и существует дополнительное образование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0.55500000000000005</c:v>
                </c:pt>
                <c:pt idx="1">
                  <c:v>0.33300000000000002</c:v>
                </c:pt>
                <c:pt idx="2">
                  <c:v>0.112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31-466D-B08A-B58BAA0C3B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66942472"/>
        <c:axId val="566948232"/>
      </c:barChart>
      <c:catAx>
        <c:axId val="566942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6948232"/>
        <c:crosses val="autoZero"/>
        <c:auto val="1"/>
        <c:lblAlgn val="ctr"/>
        <c:lblOffset val="100"/>
        <c:noMultiLvlLbl val="0"/>
      </c:catAx>
      <c:valAx>
        <c:axId val="566948232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566942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solidFill>
          <a:schemeClr val="bg2"/>
        </a:solidFill>
        <a:ln>
          <a:noFill/>
        </a:ln>
        <a:effectLst/>
        <a:sp3d/>
      </c:spPr>
    </c:sideWall>
    <c:backWall>
      <c:thickness val="0"/>
      <c:spPr>
        <a:solidFill>
          <a:schemeClr val="bg2"/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F2F-4434-AA43-C12A47D115A4}"/>
              </c:ext>
            </c:extLst>
          </c:dPt>
          <c:dLbls>
            <c:dLbl>
              <c:idx val="0"/>
              <c:layout>
                <c:manualLayout>
                  <c:x val="1.5387108450339471E-2"/>
                  <c:y val="-1.37112999883397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0BCD706-91FF-4472-9848-64012FC36192}" type="VALUE">
                      <a:rPr lang="en-US" b="1" smtClean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/>
                      </a:pPr>
                      <a:t>[ЗНАЧЕНИЕ]</a:t>
                    </a:fld>
                    <a:endParaRPr lang="ru-RU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090223582561073E-2"/>
                      <c:h val="7.891752970593725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F2F-4434-AA43-C12A47D115A4}"/>
                </c:ext>
              </c:extLst>
            </c:dLbl>
            <c:dLbl>
              <c:idx val="1"/>
              <c:layout>
                <c:manualLayout>
                  <c:x val="3.4620994013263809E-2"/>
                  <c:y val="-5.179915077223691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A95972F-1F82-4853-8896-0E97D564878E}" type="VALUE">
                      <a:rPr lang="en-US" b="1" dirty="0">
                        <a:ln>
                          <a:solidFill>
                            <a:schemeClr val="accent1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>
                          <a:ln>
                            <a:solidFill>
                              <a:schemeClr val="accent1"/>
                            </a:solidFill>
                          </a:ln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ln>
                        <a:solidFill>
                          <a:schemeClr val="accent1"/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F2F-4434-AA43-C12A47D115A4}"/>
                </c:ext>
              </c:extLst>
            </c:dLbl>
            <c:dLbl>
              <c:idx val="2"/>
              <c:layout>
                <c:manualLayout>
                  <c:x val="1.9233885562924196E-2"/>
                  <c:y val="-6.3987186248057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57A3AE3-3E95-4EB7-8E63-A2540FA78F22}" type="VALUE">
                      <a:rPr lang="en-US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>
                        <a:defRPr/>
                      </a:pPr>
                      <a:t>[ЗНАЧЕНИЕ]</a:t>
                    </a:fld>
                    <a:endParaRPr lang="ru-RU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F2F-4434-AA43-C12A47D115A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Удовлетворены</c:v>
                </c:pt>
                <c:pt idx="1">
                  <c:v>Частично</c:v>
                </c:pt>
                <c:pt idx="2">
                  <c:v>Не удовлетворены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0.93600000000000005</c:v>
                </c:pt>
                <c:pt idx="1">
                  <c:v>6.4000000000000001E-2</c:v>
                </c:pt>
                <c:pt idx="2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2F-4434-AA43-C12A47D115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564915096"/>
        <c:axId val="564916896"/>
        <c:axId val="0"/>
      </c:bar3DChart>
      <c:catAx>
        <c:axId val="56491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4916896"/>
        <c:crosses val="autoZero"/>
        <c:auto val="1"/>
        <c:lblAlgn val="ctr"/>
        <c:lblOffset val="100"/>
        <c:noMultiLvlLbl val="0"/>
      </c:catAx>
      <c:valAx>
        <c:axId val="56491689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564915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85-4281-9A9B-1E3131039A93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385-4281-9A9B-1E3131039A93}"/>
              </c:ext>
            </c:extLst>
          </c:dPt>
          <c:dLbls>
            <c:dLbl>
              <c:idx val="0"/>
              <c:layout>
                <c:manualLayout>
                  <c:x val="-0.19300290618074684"/>
                  <c:y val="-0.26026050087848784"/>
                </c:manualLayout>
              </c:layout>
              <c:tx>
                <c:rich>
                  <a:bodyPr/>
                  <a:lstStyle/>
                  <a:p>
                    <a:fld id="{BE258FF6-690A-41E3-AEAA-134EC17DA49D}" type="VALUE">
                      <a:rPr lang="en-US" sz="1800">
                        <a:solidFill>
                          <a:schemeClr val="bg1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85-4281-9A9B-1E3131039A93}"/>
                </c:ext>
              </c:extLst>
            </c:dLbl>
            <c:dLbl>
              <c:idx val="1"/>
              <c:layout>
                <c:manualLayout>
                  <c:x val="7.9922541200091554E-2"/>
                  <c:y val="0.15559249604740599"/>
                </c:manualLayout>
              </c:layout>
              <c:tx>
                <c:rich>
                  <a:bodyPr/>
                  <a:lstStyle/>
                  <a:p>
                    <a:fld id="{007A33C9-8D0B-4371-AA7E-17F165A6979A}" type="PERCENTAGE">
                      <a:rPr lang="en-US" smtClean="0"/>
                      <a:pPr/>
                      <a:t>[ПРОЦЕНТ]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385-4281-9A9B-1E3131039A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0.86</c:v>
                </c:pt>
                <c:pt idx="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85-4281-9A9B-1E3131039A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447569186091503E-2"/>
          <c:y val="0.13111456874299723"/>
          <c:w val="0.76677130306744035"/>
          <c:h val="0.7643997298061070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A35-4097-92A4-3BFAE624D75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8A35-4097-92A4-3BFAE624D75A}"/>
              </c:ext>
            </c:extLst>
          </c:dPt>
          <c:dPt>
            <c:idx val="2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A35-4097-92A4-3BFAE624D75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90DE0B6-654C-4FBD-A4DD-FDEE59CBEF1A}" type="CELLRANGE">
                      <a:rPr lang="en-US" smtClean="0"/>
                      <a:pPr/>
                      <a:t>[ДИАПАЗОН ЯЧЕЕК]</a:t>
                    </a:fld>
                    <a:endParaRPr lang="ru-RU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8A35-4097-92A4-3BFAE624D7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D577254-361A-4731-9A08-5C19D50846BC}" type="CELLRANGE">
                      <a:rPr lang="en-US" smtClean="0"/>
                      <a:pPr/>
                      <a:t>[ДИАПАЗОН ЯЧЕЕК]</a:t>
                    </a:fld>
                    <a:endParaRPr lang="ru-RU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8A35-4097-92A4-3BFAE624D7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C1DCAA2-AC96-4C17-8B7E-4569B1CFE0B1}" type="CELLRANGE">
                      <a:rPr lang="en-US" smtClean="0"/>
                      <a:pPr/>
                      <a:t>[ДИАПАЗОН ЯЧЕЕК]</a:t>
                    </a:fld>
                    <a:endParaRPr lang="ru-RU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8A35-4097-92A4-3BFAE624D75A}"/>
                </c:ext>
              </c:extLst>
            </c:dLbl>
            <c:numFmt formatCode="0.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Высокий</c:v>
                </c:pt>
                <c:pt idx="1">
                  <c:v>Удовлетворительный</c:v>
                </c:pt>
                <c:pt idx="2">
                  <c:v>Низкий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0.60899999999999999</c:v>
                </c:pt>
                <c:pt idx="1">
                  <c:v>0.36699999999999999</c:v>
                </c:pt>
                <c:pt idx="2">
                  <c:v>2.4E-2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Лист1!$B$2:$B$4</c15:f>
                <c15:dlblRangeCache>
                  <c:ptCount val="3"/>
                  <c:pt idx="0">
                    <c:v>60,9%</c:v>
                  </c:pt>
                  <c:pt idx="1">
                    <c:v>36,7%</c:v>
                  </c:pt>
                  <c:pt idx="2">
                    <c:v>2,4%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8A35-4097-92A4-3BFAE624D7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Дает новые знания, умения, навыки</c:v>
                </c:pt>
                <c:pt idx="1">
                  <c:v>Дает возможность проявить свои способности и умения</c:v>
                </c:pt>
                <c:pt idx="2">
                  <c:v>Помогает найти интересное увлечение, хобби</c:v>
                </c:pt>
                <c:pt idx="3">
                  <c:v>Помогает найти друзей по интересам</c:v>
                </c:pt>
                <c:pt idx="4">
                  <c:v>Готовит к выбору будущей профессиональной деятельности</c:v>
                </c:pt>
                <c:pt idx="5">
                  <c:v>Позволяет занять свободное время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0.27200000000000002</c:v>
                </c:pt>
                <c:pt idx="1">
                  <c:v>0.20300000000000001</c:v>
                </c:pt>
                <c:pt idx="2">
                  <c:v>0.17399999999999999</c:v>
                </c:pt>
                <c:pt idx="3">
                  <c:v>0.128</c:v>
                </c:pt>
                <c:pt idx="4">
                  <c:v>0.115</c:v>
                </c:pt>
                <c:pt idx="5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2A-45C0-A552-0425EBC64C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4505072"/>
        <c:axId val="304507232"/>
      </c:barChart>
      <c:catAx>
        <c:axId val="304505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507232"/>
        <c:crosses val="autoZero"/>
        <c:auto val="1"/>
        <c:lblAlgn val="ctr"/>
        <c:lblOffset val="100"/>
        <c:noMultiLvlLbl val="0"/>
      </c:catAx>
      <c:valAx>
        <c:axId val="304507232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30450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Развитие способностей детей</c:v>
                </c:pt>
                <c:pt idx="1">
                  <c:v>Опыт общения с людьми</c:v>
                </c:pt>
                <c:pt idx="2">
                  <c:v>Формирование общей культуры и кругозора</c:v>
                </c:pt>
                <c:pt idx="3">
                  <c:v>Развитие детского досуга</c:v>
                </c:pt>
                <c:pt idx="4">
                  <c:v>Подготовка и способность ориентироваться в жизни</c:v>
                </c:pt>
                <c:pt idx="5">
                  <c:v>Выявление и поддержка талантливых детей</c:v>
                </c:pt>
                <c:pt idx="6">
                  <c:v>Воспитание здорового образа жизни</c:v>
                </c:pt>
                <c:pt idx="7">
                  <c:v>Подготовка к выбору профессии</c:v>
                </c:pt>
              </c:strCache>
            </c:strRef>
          </c:cat>
          <c:val>
            <c:numRef>
              <c:f>Лист1!$B$2:$B$9</c:f>
              <c:numCache>
                <c:formatCode>0.00%</c:formatCode>
                <c:ptCount val="8"/>
                <c:pt idx="0">
                  <c:v>0.20200000000000001</c:v>
                </c:pt>
                <c:pt idx="1">
                  <c:v>0.13700000000000001</c:v>
                </c:pt>
                <c:pt idx="2">
                  <c:v>0.129</c:v>
                </c:pt>
                <c:pt idx="3">
                  <c:v>0.11600000000000001</c:v>
                </c:pt>
                <c:pt idx="4">
                  <c:v>0.115</c:v>
                </c:pt>
                <c:pt idx="5">
                  <c:v>0.113</c:v>
                </c:pt>
                <c:pt idx="6">
                  <c:v>0.106</c:v>
                </c:pt>
                <c:pt idx="7">
                  <c:v>8.2000000000000003E-2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D0-4328-BB47-1D30ED45A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42112728"/>
        <c:axId val="742111648"/>
      </c:barChart>
      <c:catAx>
        <c:axId val="742112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2111648"/>
        <c:crosses val="autoZero"/>
        <c:auto val="1"/>
        <c:lblAlgn val="ctr"/>
        <c:lblOffset val="100"/>
        <c:noMultiLvlLbl val="0"/>
      </c:catAx>
      <c:valAx>
        <c:axId val="742111648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742112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Об образовательном процессе</c:v>
                </c:pt>
                <c:pt idx="1">
                  <c:v>О возможных мероприятиях</c:v>
                </c:pt>
                <c:pt idx="2">
                  <c:v>О режиме работы</c:v>
                </c:pt>
                <c:pt idx="3">
                  <c:v>О тематических мероприятих</c:v>
                </c:pt>
                <c:pt idx="4">
                  <c:v>О целях и задачах воспитания и обучения детей</c:v>
                </c:pt>
                <c:pt idx="5">
                  <c:v>Об ежедневных достижениях ребенка</c:v>
                </c:pt>
                <c:pt idx="6">
                  <c:v>Об оздоровлении и физичесокм развитии ребенка</c:v>
                </c:pt>
                <c:pt idx="7">
                  <c:v>О подготовке ребенка к школе</c:v>
                </c:pt>
              </c:strCache>
            </c:strRef>
          </c:cat>
          <c:val>
            <c:numRef>
              <c:f>Лист1!$B$2:$B$9</c:f>
              <c:numCache>
                <c:formatCode>0.00%</c:formatCode>
                <c:ptCount val="8"/>
                <c:pt idx="0">
                  <c:v>0.182</c:v>
                </c:pt>
                <c:pt idx="1">
                  <c:v>0.159</c:v>
                </c:pt>
                <c:pt idx="2">
                  <c:v>0.154</c:v>
                </c:pt>
                <c:pt idx="3">
                  <c:v>0.13800000000000001</c:v>
                </c:pt>
                <c:pt idx="4">
                  <c:v>0.121</c:v>
                </c:pt>
                <c:pt idx="5" formatCode="0%">
                  <c:v>0.1</c:v>
                </c:pt>
                <c:pt idx="6">
                  <c:v>7.5999999999999998E-2</c:v>
                </c:pt>
                <c:pt idx="7">
                  <c:v>7.1999999999999995E-2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E7-4F09-B23B-3F80B558E6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65013432"/>
        <c:axId val="565015232"/>
      </c:barChart>
      <c:catAx>
        <c:axId val="565013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5015232"/>
        <c:crosses val="autoZero"/>
        <c:auto val="1"/>
        <c:lblAlgn val="ctr"/>
        <c:lblOffset val="100"/>
        <c:noMultiLvlLbl val="0"/>
      </c:catAx>
      <c:valAx>
        <c:axId val="565015232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565013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705499034103031"/>
          <c:y val="2.994669384254145E-2"/>
          <c:w val="0.54294500965896975"/>
          <c:h val="0.955219305406345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Традиционные групповые (родительские собрания, семинары)</c:v>
                </c:pt>
                <c:pt idx="1">
                  <c:v>Традиционные индивидуальные (беседы, консультации)</c:v>
                </c:pt>
                <c:pt idx="2">
                  <c:v>Вовлечение родителей в образовательный процесс (образовательные проекты; трудовая, конкурсная, исследовательская, досуговая деятельность и т.п.)</c:v>
                </c:pt>
                <c:pt idx="3">
                  <c:v>Интерактивные формы (конференции, тренинги, деловые игры)</c:v>
                </c:pt>
                <c:pt idx="4">
                  <c:v>Другое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0.45100000000000001</c:v>
                </c:pt>
                <c:pt idx="1">
                  <c:v>0.23599999999999999</c:v>
                </c:pt>
                <c:pt idx="2">
                  <c:v>0.161</c:v>
                </c:pt>
                <c:pt idx="3">
                  <c:v>8.6999999999999994E-2</c:v>
                </c:pt>
                <c:pt idx="4">
                  <c:v>6.6000000000000003E-2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4B-43E7-B857-19C08587B0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5757848"/>
        <c:axId val="555756048"/>
      </c:barChart>
      <c:catAx>
        <c:axId val="555757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5756048"/>
        <c:crosses val="autoZero"/>
        <c:auto val="1"/>
        <c:lblAlgn val="ctr"/>
        <c:lblOffset val="100"/>
        <c:noMultiLvlLbl val="0"/>
      </c:catAx>
      <c:valAx>
        <c:axId val="555756048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555757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Находится близко к дому</c:v>
                </c:pt>
                <c:pt idx="1">
                  <c:v>Нравится педагог</c:v>
                </c:pt>
                <c:pt idx="2">
                  <c:v> Раскрытие потенциала ребенка</c:v>
                </c:pt>
                <c:pt idx="3">
                  <c:v>У учреждения репутация одного из лучших в городе </c:v>
                </c:pt>
                <c:pt idx="4">
                  <c:v>По рекомендации друзей или знакомых</c:v>
                </c:pt>
                <c:pt idx="5">
                  <c:v>В этом учреждении занимался первый ребенок</c:v>
                </c:pt>
                <c:pt idx="6">
                  <c:v>В этом учреждении занимался кто-то из родственников</c:v>
                </c:pt>
                <c:pt idx="7">
                  <c:v>Другое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 formatCode="0.00%">
                  <c:v>0.247</c:v>
                </c:pt>
                <c:pt idx="1">
                  <c:v>0.18</c:v>
                </c:pt>
                <c:pt idx="2" formatCode="0.00%">
                  <c:v>0.17499999999999999</c:v>
                </c:pt>
                <c:pt idx="3" formatCode="0.00%">
                  <c:v>0.16400000000000001</c:v>
                </c:pt>
                <c:pt idx="4" formatCode="0.00%">
                  <c:v>8.4000000000000005E-2</c:v>
                </c:pt>
                <c:pt idx="5" formatCode="0.00%">
                  <c:v>8.3000000000000004E-2</c:v>
                </c:pt>
                <c:pt idx="6" formatCode="0.00%">
                  <c:v>3.7999999999999999E-2</c:v>
                </c:pt>
                <c:pt idx="7" formatCode="0.00%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B-452C-85A3-378A9C64BB2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Лист1!$A$2:$A$9</c:f>
              <c:strCache>
                <c:ptCount val="8"/>
                <c:pt idx="0">
                  <c:v>Находится близко к дому</c:v>
                </c:pt>
                <c:pt idx="1">
                  <c:v>Нравится педагог</c:v>
                </c:pt>
                <c:pt idx="2">
                  <c:v> Раскрытие потенциала ребенка</c:v>
                </c:pt>
                <c:pt idx="3">
                  <c:v>У учреждения репутация одного из лучших в городе </c:v>
                </c:pt>
                <c:pt idx="4">
                  <c:v>По рекомендации друзей или знакомых</c:v>
                </c:pt>
                <c:pt idx="5">
                  <c:v>В этом учреждении занимался первый ребенок</c:v>
                </c:pt>
                <c:pt idx="6">
                  <c:v>В этом учреждении занимался кто-то из родственников</c:v>
                </c:pt>
                <c:pt idx="7">
                  <c:v>Другое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3-756B-452C-85A3-378A9C64B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02550952"/>
        <c:axId val="302548792"/>
      </c:barChart>
      <c:catAx>
        <c:axId val="302550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2548792"/>
        <c:crosses val="autoZero"/>
        <c:auto val="1"/>
        <c:lblAlgn val="ctr"/>
        <c:lblOffset val="100"/>
        <c:noMultiLvlLbl val="0"/>
      </c:catAx>
      <c:valAx>
        <c:axId val="302548792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302550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17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36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5847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5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2449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37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440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72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28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76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87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3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48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297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56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52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2273C-D93C-4CB6-B528-FFE4FC086DFE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7BB537-8DA0-4B43-81AD-AF48994E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62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25D0C7-C1A8-F4AA-39E3-1171C190D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227" y="1646889"/>
            <a:ext cx="7766936" cy="1646302"/>
          </a:xfrm>
        </p:spPr>
        <p:txBody>
          <a:bodyPr/>
          <a:lstStyle/>
          <a:p>
            <a:pPr algn="ctr"/>
            <a:r>
              <a:rPr lang="ru-RU" dirty="0"/>
              <a:t>Анализ анкетирования родителей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D6B4E7-2B7B-C40B-B117-940E8BFF9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1902" y="3559106"/>
            <a:ext cx="7766936" cy="1096899"/>
          </a:xfrm>
        </p:spPr>
        <p:txBody>
          <a:bodyPr/>
          <a:lstStyle/>
          <a:p>
            <a:pPr algn="ctr"/>
            <a:r>
              <a:rPr lang="ru-RU" dirty="0"/>
              <a:t>«Удовлетворенность родителей (законных представителей) дополнительным образование детей»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3B019CD5-4F21-FD49-141D-B45F24E817D2}"/>
              </a:ext>
            </a:extLst>
          </p:cNvPr>
          <p:cNvSpPr txBox="1">
            <a:spLocks/>
          </p:cNvSpPr>
          <p:nvPr/>
        </p:nvSpPr>
        <p:spPr>
          <a:xfrm>
            <a:off x="4563776" y="6386769"/>
            <a:ext cx="1863150" cy="3536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000" dirty="0"/>
              <a:t>Краснотурьинск 2025</a:t>
            </a:r>
          </a:p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E5DD22-DF4E-811D-BBDC-7AD1FE69FD8A}"/>
              </a:ext>
            </a:extLst>
          </p:cNvPr>
          <p:cNvSpPr txBox="1"/>
          <p:nvPr/>
        </p:nvSpPr>
        <p:spPr>
          <a:xfrm>
            <a:off x="6955919" y="5034013"/>
            <a:ext cx="4148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Составитель: руководитель МОЦ, Привалова Екатерина Владимировна</a:t>
            </a:r>
          </a:p>
        </p:txBody>
      </p:sp>
    </p:spTree>
    <p:extLst>
      <p:ext uri="{BB962C8B-B14F-4D97-AF65-F5344CB8AC3E}">
        <p14:creationId xmlns:p14="http://schemas.microsoft.com/office/powerpoint/2010/main" val="1055157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0AF02D-70EE-26C8-C614-F2C88CA05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600" dirty="0"/>
              <a:t>Для родителей наиболее важным критерием выбора учреждения дополнительного образования детей, является: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7080684-377A-6DD3-D249-D75111BAAD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027632"/>
              </p:ext>
            </p:extLst>
          </p:nvPr>
        </p:nvGraphicFramePr>
        <p:xfrm>
          <a:off x="677863" y="2160588"/>
          <a:ext cx="8596139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3020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6963C3-4224-03D6-8A9F-4C962F3E7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Готовы ли родители принимать активное участие в дополнительном образовании своего ребенка?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1D19A15-9579-529B-7109-9382750E09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042639"/>
              </p:ext>
            </p:extLst>
          </p:nvPr>
        </p:nvGraphicFramePr>
        <p:xfrm>
          <a:off x="677863" y="2160588"/>
          <a:ext cx="884152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615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61A121-3CBF-4173-5DBC-8894EA9BA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8" y="609600"/>
            <a:ext cx="8195973" cy="1320800"/>
          </a:xfrm>
        </p:spPr>
        <p:txBody>
          <a:bodyPr/>
          <a:lstStyle/>
          <a:p>
            <a:r>
              <a:rPr lang="ru-RU" dirty="0"/>
              <a:t>Вывод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726AB5-F1AF-2364-50E5-0235602F2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584" y="1775579"/>
            <a:ext cx="9381066" cy="388077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	По итогам анкетирования родителей по степени удовлетворенности осуществления дополнительного образования, можно сделать вывод, что большинство родителей довольны деятельностью работы дополнительного образования в учреждениях. Это свидетельствует о том, что созданная система работы ОУ позволяет максимально удовлетворять потребности и запросы родителей. Таким образом, уровень и содержание образовательной работы в учреждениях в целом соответствует запросу 94% опрошенных родителей, что является высоким показателем результативности работы педагогов дополнительного образования.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439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A5D7F1A-7B00-1562-A783-E7D12E896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083" y="750771"/>
            <a:ext cx="9255938" cy="55986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Проанализировав ответы на вопрос: «Какие дополнительные программы вы хотели, чтобы были открыты в следующем году?». Можно сделать вывод, что в первую очередь не хватает программ: английский язык для дошкольников, театральный кружок, логопедия, вокал для детей с 5-7 лет. На второе место по необходимости создания, занимают программы: синхронное плавание, гимнастика, робототехника, компьютерные курсы. Третье место: спортивные танцы, больше спортивных секций, программ по финансовой грамотности, скорочтение.</a:t>
            </a:r>
          </a:p>
          <a:p>
            <a:pPr marL="0" indent="0">
              <a:buNone/>
            </a:pPr>
            <a:r>
              <a:rPr lang="ru-RU" dirty="0"/>
              <a:t>		</a:t>
            </a:r>
            <a:r>
              <a:rPr lang="ru-RU" b="1" u="sng" dirty="0"/>
              <a:t>Пожелания родителей для улучшения работы учреждений, реализующих дополнительные общеобразовательные программы.</a:t>
            </a:r>
          </a:p>
          <a:p>
            <a:pPr marL="0" indent="0">
              <a:buNone/>
            </a:pPr>
            <a:r>
              <a:rPr lang="ru-RU" dirty="0"/>
              <a:t>	-Расширить спектр дополнительных программ</a:t>
            </a:r>
          </a:p>
          <a:p>
            <a:pPr marL="0" indent="0">
              <a:buNone/>
            </a:pPr>
            <a:r>
              <a:rPr lang="ru-RU" dirty="0"/>
              <a:t>	- Побольше взаимодействия с родителями</a:t>
            </a:r>
          </a:p>
          <a:p>
            <a:pPr marL="0" indent="0">
              <a:buNone/>
            </a:pPr>
            <a:r>
              <a:rPr lang="ru-RU" dirty="0"/>
              <a:t>	- Увеличить длительность занятий (танцы)</a:t>
            </a:r>
          </a:p>
          <a:p>
            <a:pPr marL="0" indent="0">
              <a:buNone/>
            </a:pPr>
            <a:r>
              <a:rPr lang="ru-RU" dirty="0"/>
              <a:t>	- Улучшить материально-техническое обеспечение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46862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DDF4A-C51D-33FB-027B-F73A24B62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86" y="2873829"/>
            <a:ext cx="5956663" cy="1114697"/>
          </a:xfrm>
        </p:spPr>
        <p:txBody>
          <a:bodyPr>
            <a:noAutofit/>
          </a:bodyPr>
          <a:lstStyle/>
          <a:p>
            <a:r>
              <a:rPr lang="ru-RU" sz="4200" b="1" dirty="0"/>
              <a:t>Спасибо за просмотр</a:t>
            </a:r>
          </a:p>
        </p:txBody>
      </p:sp>
    </p:spTree>
    <p:extLst>
      <p:ext uri="{BB962C8B-B14F-4D97-AF65-F5344CB8AC3E}">
        <p14:creationId xmlns:p14="http://schemas.microsoft.com/office/powerpoint/2010/main" val="783579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C433CD-E5DA-8E82-A3C9-5622FDB85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92777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 анкетировании приняло участие 37 учреждений, реализующих программы дополнительного образования детей.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C23AD1-0C1A-D1F3-B395-7F302CF22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53365"/>
            <a:ext cx="9729409" cy="3880773"/>
          </a:xfrm>
        </p:spPr>
        <p:txBody>
          <a:bodyPr/>
          <a:lstStyle/>
          <a:p>
            <a:r>
              <a:rPr lang="ru-RU" dirty="0"/>
              <a:t>Сроки проведения анкетирования с 21 апреля по 16 мая 2025 года.</a:t>
            </a:r>
          </a:p>
          <a:p>
            <a:r>
              <a:rPr lang="ru-RU" dirty="0"/>
              <a:t>Количество участников – 1289 человек.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74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07D89-953E-79DE-90DE-569F4A77A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 анализе анкетирования выявлено следующее: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D8A2AA8-8F0F-5206-723A-43DB085E80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810413"/>
              </p:ext>
            </p:extLst>
          </p:nvPr>
        </p:nvGraphicFramePr>
        <p:xfrm>
          <a:off x="5293895" y="1833331"/>
          <a:ext cx="4317164" cy="3662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BEF4A20-D85B-21F0-D63C-E8A057C91CEF}"/>
              </a:ext>
            </a:extLst>
          </p:cNvPr>
          <p:cNvSpPr txBox="1"/>
          <p:nvPr/>
        </p:nvSpPr>
        <p:spPr>
          <a:xfrm>
            <a:off x="1068404" y="2261937"/>
            <a:ext cx="38597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целом родители удовлетворены качеством предоставляемых услуг в сфере дополнительного образования (94%).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3411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1DD1E74-1A17-8A8D-13E2-AC875BC25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78" y="408791"/>
            <a:ext cx="9515820" cy="212265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Педагогические коллективы ОУ обеспечивают высокий уровень реализации возможностей ребенка, его интересов. Можно сделать вывод о том, что 93,6% родителей полностью устраивает профессиональный уровень педагогов, 6,4% опрошенных частично удовлетворены профессиональным уровнем работников, неудовлетворенных – нет. Это можно рассматривать, безусловно, как позитивный и хороший результат.</a:t>
            </a: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736FCF2E-71F7-6031-F0E3-1138A9B6FE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749520"/>
              </p:ext>
            </p:extLst>
          </p:nvPr>
        </p:nvGraphicFramePr>
        <p:xfrm>
          <a:off x="1598711" y="2281187"/>
          <a:ext cx="6602930" cy="4168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6404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406F89DF-2333-B5E3-BC3C-D2A5E10288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900151"/>
              </p:ext>
            </p:extLst>
          </p:nvPr>
        </p:nvGraphicFramePr>
        <p:xfrm>
          <a:off x="4860003" y="2672683"/>
          <a:ext cx="4683675" cy="356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AE788EB-E2C5-BEDC-5DDA-B14BD355D8AE}"/>
              </a:ext>
            </a:extLst>
          </p:cNvPr>
          <p:cNvSpPr txBox="1"/>
          <p:nvPr/>
        </p:nvSpPr>
        <p:spPr>
          <a:xfrm>
            <a:off x="5861327" y="435891"/>
            <a:ext cx="31859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Большинство родителей удовлетворены материально-техническими условиями для реализации дополнительных общеобразовательных программ.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9248EA-4CBD-497D-9930-0517C2898D86}"/>
              </a:ext>
            </a:extLst>
          </p:cNvPr>
          <p:cNvSpPr txBox="1"/>
          <p:nvPr/>
        </p:nvSpPr>
        <p:spPr>
          <a:xfrm>
            <a:off x="792480" y="435891"/>
            <a:ext cx="35792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100% опрошенных родителей, оценивают уровень образовательных услуг в учреждениях, как </a:t>
            </a:r>
            <a:r>
              <a:rPr lang="ru-RU" u="sng" dirty="0"/>
              <a:t>высокий</a:t>
            </a:r>
            <a:r>
              <a:rPr lang="ru-RU" dirty="0"/>
              <a:t> – 60,9%.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21E4F327-1A36-611D-852C-41041B16A5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8049869"/>
              </p:ext>
            </p:extLst>
          </p:nvPr>
        </p:nvGraphicFramePr>
        <p:xfrm>
          <a:off x="904029" y="2672683"/>
          <a:ext cx="4138234" cy="356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2542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88B9D8-26E6-B1D0-5B16-06795F35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Так же родители отметили, что в их представлении качественное дополнительное образование для ребенка – это образование, которое: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730A1396-2FF4-E668-A143-35C8252696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64285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359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E72867-F606-E55E-FD8F-39B7BC86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Задачи, которые должно решать дополнительное образование, это: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B89A95A-5283-34BB-58ED-9A69045B4D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562347"/>
              </p:ext>
            </p:extLst>
          </p:nvPr>
        </p:nvGraphicFramePr>
        <p:xfrm>
          <a:off x="632416" y="2064335"/>
          <a:ext cx="8966651" cy="408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712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D36B1A-1293-898E-8AF4-1C81C939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Какую информацию получают родители от педагогов дополнительного образования</a:t>
            </a:r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C733A587-FED5-B835-61AC-BFFBD39EC5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47227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761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568DCE-3981-5177-F70B-F1457A6E7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Какие формы родительского просвещения удобны родителям?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FF1AD17-C7AC-EDE6-273F-59B85D86D3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888063"/>
              </p:ext>
            </p:extLst>
          </p:nvPr>
        </p:nvGraphicFramePr>
        <p:xfrm>
          <a:off x="852814" y="1820093"/>
          <a:ext cx="8421188" cy="4201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851497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503</TotalTime>
  <Words>443</Words>
  <Application>Microsoft Office PowerPoint</Application>
  <PresentationFormat>Широкоэкранный</PresentationFormat>
  <Paragraphs>38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Аспект</vt:lpstr>
      <vt:lpstr>Анализ анкетирования родителей</vt:lpstr>
      <vt:lpstr>В анкетировании приняло участие 37 учреждений, реализующих программы дополнительного образования детей. </vt:lpstr>
      <vt:lpstr>При анализе анкетирования выявлено следующее:</vt:lpstr>
      <vt:lpstr>Презентация PowerPoint</vt:lpstr>
      <vt:lpstr>Презентация PowerPoint</vt:lpstr>
      <vt:lpstr>Так же родители отметили, что в их представлении качественное дополнительное образование для ребенка – это образование, которое: </vt:lpstr>
      <vt:lpstr>Задачи, которые должно решать дополнительное образование, это:</vt:lpstr>
      <vt:lpstr>Какую информацию получают родители от педагогов дополнительного образования</vt:lpstr>
      <vt:lpstr>Какие формы родительского просвещения удобны родителям? </vt:lpstr>
      <vt:lpstr>Для родителей наиболее важным критерием выбора учреждения дополнительного образования детей, является:</vt:lpstr>
      <vt:lpstr>Готовы ли родители принимать активное участие в дополнительном образовании своего ребенка?</vt:lpstr>
      <vt:lpstr>Вывод</vt:lpstr>
      <vt:lpstr>Презентация PowerPoint</vt:lpstr>
      <vt:lpstr>Спасибо за просмотр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20</cp:revision>
  <dcterms:created xsi:type="dcterms:W3CDTF">2025-05-20T04:38:53Z</dcterms:created>
  <dcterms:modified xsi:type="dcterms:W3CDTF">2025-05-28T05:41:59Z</dcterms:modified>
</cp:coreProperties>
</file>